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7"/>
  </p:notesMasterIdLst>
  <p:sldIdLst>
    <p:sldId id="256" r:id="rId3"/>
    <p:sldId id="312" r:id="rId4"/>
    <p:sldId id="267" r:id="rId5"/>
    <p:sldId id="268" r:id="rId6"/>
    <p:sldId id="269" r:id="rId7"/>
    <p:sldId id="270" r:id="rId8"/>
    <p:sldId id="274" r:id="rId9"/>
    <p:sldId id="275" r:id="rId10"/>
    <p:sldId id="276" r:id="rId11"/>
    <p:sldId id="277" r:id="rId12"/>
    <p:sldId id="278" r:id="rId13"/>
    <p:sldId id="279" r:id="rId14"/>
    <p:sldId id="280" r:id="rId15"/>
    <p:sldId id="271" r:id="rId16"/>
    <p:sldId id="272" r:id="rId17"/>
    <p:sldId id="273"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9" r:id="rId35"/>
    <p:sldId id="300" r:id="rId36"/>
    <p:sldId id="301" r:id="rId37"/>
    <p:sldId id="302" r:id="rId38"/>
    <p:sldId id="303" r:id="rId39"/>
    <p:sldId id="304" r:id="rId40"/>
    <p:sldId id="306" r:id="rId41"/>
    <p:sldId id="308" r:id="rId42"/>
    <p:sldId id="309" r:id="rId43"/>
    <p:sldId id="310" r:id="rId44"/>
    <p:sldId id="311" r:id="rId45"/>
    <p:sldId id="313" r:id="rId46"/>
  </p:sldIdLst>
  <p:sldSz cx="10080625" cy="7559675"/>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2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8-31T12:24:12.209"/>
    </inkml:context>
    <inkml:brush xml:id="br0">
      <inkml:brushProperty name="width" value="0.05292" units="cm"/>
      <inkml:brushProperty name="height" value="0.05292" units="cm"/>
      <inkml:brushProperty name="color" value="#FF0000"/>
    </inkml:brush>
  </inkml:definitions>
  <inkml:trace contextRef="#ctx0" brushRef="#br0">496 10854 38 0,'2'15'119'0,"5"-5"-8"0,5-3-17 16,1-3-8-16,3-2-16 0,6-4-9 15,9-2-6-15,-2-3-12 0,13-1-11 16,1-2-12-16,8-5-15 0,0 0-17 0,0 0-29 16,2-2-191-16,1 3 79 0,-2 0 52 15</inkml:trace>
  <inkml:trace contextRef="#ctx0" brushRef="#br0" timeOffset="1026.08">4275 11050 44 0,'35'2'99'0,"-2"-2"-4"0,-5 0-7 16,-2 2-9-16,-7-2-7 0,2 0-13 16,-7 0-19-16,1 0-15 0,-3 0-13 0,2 0-21 15,-4 0-20-15,-1 0-22 0,-9 0-128 16,18-2 61-16,-18 2 40 0</inkml:trace>
  <inkml:trace contextRef="#ctx0" brushRef="#br0" timeOffset="5527.67">7835 16275 54 0,'-2'5'98'0,"2"-5"-5"16,0 0-7-16,0 0-1 0,0 0-3 15,2 9-2-15,-2-9-12 0,2 3-4 16,-2-3 5-16,0 0-10 0,7 7-12 0,-7-7 1 15,2 3-7-15,-2-3-5 0,8 5 4 16,-3-5-8-16,-5 0 0 0,9 3-4 0,-9-3 5 16,10 2-6-16,-10-2-2 0,16 2-4 15,-9-2 1-15,2 1 2 0,0 3-3 16,-2-1-5-16,2-3 5 0,2 5-3 16,0-3-6-16,-2 2 1 0,0 2 5 0,0 0 1 15,1-4-10-15,0 5 5 0,-1-2-6 16,0 4-1-16,-2-2-2 0,0 0-1 15,-2 2 2-15,1 2-4 0,-4-3-4 0,4 3 6 16,-4-5-10-16,-2 4 1 0,0 2 1 16,-2-2 9-16,0-4-1 0,-4 2-4 15,0 1 0-15,1-2 2 0,-2 0-8 0,0-3 2 16,-1-1-1-16,0-1-2 0,1 0 10 16,7-2-9-16,-18-4 6 0,12 1-3 15,2-4 0-15,-3-2 2 0,2 0-9 0,1-1 5 16,-1-1 1-16,2 1 3 0,3-5-4 15,-1 7 1-15,1-4 4 0,1 1 0 16,-1 0 9-16,3 1-1 0,2 1 3 0,-3 0 3 16,2 2-1-16,3 0-8 0,-2 4 9 15,1-4-6-15,2 3 0 0,-3 0 0 16,2 1 3-16,0 1-6 0,-3-1 7 0,-4 3-8 16,10-5-3-16,-6 3-3 0,-4 2 5 15,9-2 2-15,-9 2 5 0,0 0-8 0,0 0 1 16,10 5-7-16,-7 2 4 0,-3-7-2 15,-3 7 4-15,3-7 3 0,-7 16-6 16,2-11 2-16,0 1 0 0,-1 2 0 16,-1-2-2-16,2 1-2 0,-2-2 2 0,0 0 2 15,0-1-1-15,-1-1-6 0,2 1 2 16,6-4 6-16,-12 0 0 0,12 0-4 16,0 0 2-16,-11-9 1 0,7 6 4 0,4 3-2 15,-3-9 1-15,3 2 4 0,0 7 2 16,0-8 3-16,0 8 2 0,3-8-3 0,-3 8 5 15,4-4 1-15,-4 4 1 0,0 0-3 16,9-5-1-16,-9 5-1 0,0 0 1 16,0 0 1-16,12 2-2 0,-12-2-3 0,0 0 4 15,0 0-5-15,8 5-1 0,-8-5-1 16,0 0-4-16,0 7 0 0,0-7-2 16,0 0-1-16,-6 11 1 0,1-6-2 0,5-5 0 15,-7 4 0-15,7-4-2 0,-9 3-1 16,9-3 6-16,-11 0-5 0,11 0-1 15,-10-5 4-15,10 5 5 0,-7-7-8 16,5 3 3-16,-3 0 0 0,5 4-4 0,-3-10 6 16,3 5-1-16,0 5 7 0,0-5 1 15,0 5 4-15,0 0-1 0,3-9 4 0,-3 9-3 16,0 0 1-16,0 0 1 0,0 0-5 16,0 0 0-16,0 0 1 0,0 0-4 15,0 0-1-15,16 12-2 0,-16-12 5 0,0 9-5 16,0-4-2-16,0-5-1 0,-2 9 0 15,-1-2 0-15,-1-3-1 0,2 3 1 16,-3-4-1-16,-2 2 0 0,3-1-1 0,-3-2-1 16,-1 0-1-16,8-2 2 0,-13 4-2 15,13-4 0-15,0 0-1 0,-15-8 1 16,11 4 5-16,2-3-4 0,-1 2 4 0,3-4-2 16,0 2-1-16,3 0 2 0,-1 2 2 15,-2-4 0-15,4 6 2 0,-1-4-2 0,-1 3 0 16,3 0 2-16,0 1-1 0,-5 3-3 15,11-2 5-15,-11 2-3 0,0 0-2 16,17 9 4-16,-12-5-4 0,1 0-1 16,-4 2 0-16,3 1 0 0,-1 0-6 0,-4 0 5 15,3 0-3-15,-1-1 2 0,-2 2-3 16,0-1 1-16,-2-1 1 0,-1 0-2 16,1 0 1-16,-2-1 0 0,-1-1-2 0,5-4-1 15,-11 5 3-15,11-5-3 0,-12 0 2 16,12 0-2-16,-16-5 4 0,13-2-1 15,-2 2-2-15,3-4 1 0,0 0 5 0,2 0-3 16,0 0 1-16,0 0 3 0,2 1 0 16,3 2-2-16,-1-2 2 0,1 2 2 15,2 1-4-15,1 3 3 0,-4 0 0 0,-4 2 0 16,16 0 3-16,-16 0-1 0,14 6-1 16,-7-3-1-16,1 6 2 0,-2-7 0 0,-1 5 3 15,-1-2-2-15,1 2 0 0,0 0-2 16,-3-1-2-16,0 1 0 0,0-2 1 15,-4 2 1-15,0 1-1 0,0-4-4 16,-3 0 1-16,5-4 1 0,-11 7 3 0,3-7-6 16,8 0 1-16,-16-4 0 0,7-1 5 15,1 2-7-15,2-4 5 0,-1-1-2 0,0 0 1 16,2-1-2-16,-2 0 3 0,3 0-1 16,3 2 0-16,-1 0 3 0,2-3-2 15,0 4 1-15,2 1 2 0,-1 0 4 16,-1 5-1-16,8-5-2 0,-8 5 1 0,11-2 3 15,-11 2 0-15,0 0 1 0,14 7-2 16,-8-4-1-16,1-1 0 0,-5 3-2 0,3-1-1 16,-3 2 1-16,3 0-6 0,-5-1 3 15,3-1-2-15,-3-4 1 0,-3 10-1 16,0-6-1-16,3-4 0 0,-11 7 1 0,4-5 0 16,0 0-4-16,7-2 1 0,-16-4 3 15,6 2-1-15,1-3 1 0,0-1-1 16,0 0 1-16,2 0 0 0,-1-2-1 15,1-1 0-15,2 0 1 0,3-1 0 0,-2 3 2 16,1-1 3-16,3 0 2 0,0 4 7 16,3-3-2-16,1 3-5 0,-4 4 5 0,9-4-1 15,-9 4 3-15,15 3-1 0,-15-3-4 16,14 3 2-16,-10 3-1 0,3-1 2 16,0 2-2-16,0-1 0 0,-1 2-3 15,-2 1-6-15,-2-1 6 0,1 1-3 0,-1 0 2 16,-4 2-4-16,2-1 0 0,-5 1-2 15,-2-1 1-15,2 1-3 0,-2-3 1 16,-2-4 0-16,-3 3 2 0,1-3-4 0,1-2-1 16,-2 1 3-16,1-6 0 0,11 3-3 15,-21-2 3-15,13-5-4 0,-2 2 5 0,7-2-2 16,-2 3 2-16,5-5 0 0,0 2 2 16,2 0-1-16,4 2 0 0,0-1 0 15,1 4-1-15,1-1 1 0,-8 3 0 0,18 3 0 16,-7-1-1-16,-2 2 0 0,0 3-2 15,2 0 1-15,-2-2-3 0,0 6 3 16,-2-3-1-16,-3 0-3 0,-1 5 5 0,2-3-5 16,-2 3 1-16,-3-2 0 0,-3 1 1 15,0-3-1-15,-2-2-2 0,-3 0 1 0,5-3-1 16,-6 1 2-16,0-3-5 0,2 0 3 16,7-2 1-16,-20 0 0 0,11-4 0 15,9 4 0-15,-13-9 2 0,6 2 1 16,2 2-3-16,5-4 4 0,-3 0-1 0,3 2 0 15,0 0 1-15,3-1 4 0,2 1-1 16,-1 6 1-16,0-6 0 0,4 5-2 16,-1 1 2-16,-7 1-2 0,16 1 6 0,-10 4 1 15,5-1-1-15,-2-3 1 0,-2 6-1 16,-2-1-2-16,1 3 1 0,1-5-1 16,-1 2-2-16,-2 0-2 0,-2 1-3 15,-2 0 2-15,0 0-3 0,0-7-2 0,-2 4 2 16,2-4-2-16,-7 3-2 0,7-3 4 15,0 0-3-15,-12-10-1 0,7 3 5 0,3 3-3 16,0-5 3-16,-1-3 0 0,1 1 2 16,2 5-4-16,0-6 1 0,2 1 3 0,-2 2-1 15,3 3 2-15,1-2 1 0,-3 1 2 16,5 2-1-16,1 1-4 0,1 4 2 16,-8 0 2-16,0 0 1 0,18 5-3 15,-11-3 2-15,0 3 0 0,-3-1-1 0,4 4-2 16,-4-5 3-16,1 2-4 0,0 2-3 15,-3-1 3-15,-2-1-1 0,2 0-1 16,-2-5-3-16,-2 9 0 0,0-5-4 0,2-4 5 16,-7 4-3-16,7-4 0 0,0 0 3 15,0 0-3-15,-19-10 3 0,16 3-1 16,-1 2 1-16,2-1 2 0,-1-3 0 0,1-2 0 16,2 3 3-16,2-1-1 0,1 2 1 15,-1 0 1-15,0-2 2 0,0 5-4 0,-2 4 3 16,10-3-3-16,-10 3-2 0,0 0 3 15,17 5-2-15,-13 1 3 0,1 3-1 16,-1-1-2-16,-1 5 2 0,-1-3 0 0,-2 3-2 16,-2 0 0-16,2-3 1 0,-3 3-4 15,1-3 3-15,-3 3-1 0,1-6-5 16,-1 0 6-16,-1 0-3 0,-2-3 1 0,1-2-1 16,7-2 0-16,-14-2-2 0,5-2 5 15,2 1 0-15,3-4-1 0,-2 0 2 16,1-2-1-16,3 1-1 0,0 2 2 0,-2-3 2 15,8 1-3-15,-8 2 4 0,8-2 0 16,-2 2 1-16,0 1-1 0,-2 5 2 16,8-4 6-16,-8 4-3 0,0 0-1 15,0 0-3-15,17 6 1 0,-11-2 2 0,-1 5-2 16,-3-8-3-16,2 6 1 0,-1-2-1 16,-1 0-1-16,-2 2 2 0,0-7-5 0,-2 12 1 15,-1-10 2-15,1 5-4 0,2-7 0 16,-12 2-1-16,12-2 0 0,-13-2-2 15,13 2 1-15,-15-7 1 0,7 1 1 0,0-2 0 16,4-1 1-16,-1 1-4 0,1-4 0 16,1 1 4-16,1-1 0 0,4 1-1 15,1-1 3-15,1-4 0 0,1 5-1 0,2-1 0 16,-2 1 3-16,6 4-3 0,-1 0 3 16,1 0-2-16,1 6 2 0,-1-3-1 0,2 4 1 15,-2 0-1-15,0 2 4 0,0 0-2 16,0-1 1-16,0 3 0 0,-2-1-1 15,-3 4-2-15,2-1 1 0,-3-2-1 16,-3 2-3-16,0 3-2 0,-4-4 0 0,0 2-1 16,-5-3-5-16,-1 3 3 0,2-5 1 15,-3 1-1-15,9-3 2 0,-18-5 1 16,8 3-5-16,0-3 5 0,4-1-1 0,-3 1-1 16,1-2 2-16,3 0-1 0,-2-2 0 15,5 2 5-15,0 0-1 0,2-1 1 0,0 8 1 16,2-10 2-16,2 5-2 0,1 5 4 15,3-3 0-15,-8 3-2 0,16 0 2 16,-9 3-1-16,2 0 1 0,-3-1 0 16,2 1-1-16,2 2-1 0,-6-2-3 0,3 4 4 15,-2-2-3-15,-4-1-3 0,5 1 2 16,-6 4-4-16,0-9-1 0,-6 9-1 16,2-4-4-16,0-2-3 0,-3-1 5 0,0 0-1 15,7-2 2-15,-17 0 0 0,8 0-3 16,9 0 0-16,-16-2 4 0,9 0 3 15,7 2-5-15,-12-3 7 0,7 0-1 0,5 3-1 16,-9-4 2-16,9 4 3 0,-6-2 4 16,6 2 2-16,0 0 5 0,0 0-1 15,0 0 6-15,0 0 7 0,11 14-3 0,-9-8-4 16,0-1 3-16,0 2-1 0,1-3 1 16,-1 1 1-16,-2-5-6 0,2 9-3 0,-2-3 0 15,0-6 0-15,3 4-5 0,-3-4 0 16,0 0-2-16,0 0 0 0,-5 11 0 15,5-11 0-15,-5 2-1 0,5-2-1 16,-9 3 0-16,9-3 2 0,-8 3-7 0,8-3 4 16,0 0 2-16,-8 7-11 0,8-7-14 15,-4 0-15-15,4 0-36 0,0 0-53 0,-2 8-671 16,4-6 271-16,2 4 178 0</inkml:trace>
  <inkml:trace contextRef="#ctx0" brushRef="#br0" timeOffset="11263.06">8521 15961 142 0,'0'0'181'0,"8"-4"-3"15,-8 4-3-15,7-4-6 0,-7 4-5 0,4-3-7 16,-4 3-9-16,0 0-10 0,0 0-5 15,7-4-7-15,-7 4-2 0,0 0-2 16,0 0-6-16,0 0-4 0,0 0-4 16,0 0-6-16,7-2-6 0,-7 2-3 15,0 0-3-15,0 0-7 0,0 0-6 0,0 0-2 16,0 0-7-16,0 0-6 0,0 0-10 16,0 0-3-16,2 11-1 0,-2-11-1 0,-14 10-3 15,1-2 6-15,-4 0-2 0,-5 8 5 16,-3-2 0-16,-5 6-4 0,-7 4 2 0,-7 4-1 15,6 0-12-15,-7 0-4 0,-13 10 5 16,9-3-8-16,-9 5 1 0,9-8 7 16,5-2-7-16,-3-2 4 0,5-2-5 15,0 0-3-15,2 1-7 0,6-11 1 0,2 6 1 16,8-8-6-16,0-1 0 0,1-3 2 16,6 1-5-16,1-2 0 0,2-4-2 0,-2 2 0 15,6 0 2-15,1 1-3 0,0-4-8 16,0 1 0-16,4 0-19 0,-3 0-10 15,2-1-16-15,1 2-16 0,0-3-29 0,2-1-26 16,3-2-24-16,0 0-16 0,0 7-25 16,0-7-28-16,8 3-24 0,-3-1-17 0,1-2-665 15,2 2 310-15,-2-2 204 0</inkml:trace>
  <inkml:trace contextRef="#ctx0" brushRef="#br0" timeOffset="11930.91">8449 16737 83 0,'0'0'181'0,"11"0"-1"0,-11 0-4 16,12 3-6-16,-12-3-3 0,10-3-3 15,-10 3-6-15,0 0-5 0,11 0-8 0,-11 0-4 16,0 0-10-16,0 0-8 0,0 0-6 16,0 0-4-16,0 0-2 0,0 0 8 15,0 0-4-15,0 0-3 0,-21-9 0 16,9 4-9-16,-1 2 0 0,-1 0 4 0,-3-5-9 16,1-1 5-16,-4-4 0 0,-2-1-4 15,1-3-7-15,-3-4-6 0,2-2-1 0,-5-5-9 16,2 1-3-16,-1-9-4 0,-2 1-6 15,-2-1-6-15,2 0-8 0,0 4-5 16,0-5-1-16,3 7-5 0,1 2-3 0,1-2-2 16,-1 2-7-16,1 4-3 0,2 5 2 15,1-1-6-15,6 2 0 0,-5 4-2 16,9 2 4-16,-4 1-3 0,2-2-1 0,3 4 8 16,-3-1-1-16,5 3 5 0,1 1 4 15,-1-1 3-15,-1 2 1 0,3-1 3 16,1 6-2-16,-2-5-2 0,6 5-3 0,-6-7-2 15,6 7 0-15,0 0 1 0,-6-4-5 16,6 4 1-16,-5-1-3 0,5 1-4 16,0 0 2-16,0 0-3 0,0 0-6 0,-5-4 0 15,5 4-11-15,0 0-20 0,0 0-29 16,0 0-42-16,0 0-45 0,0 0-64 0,5 18-69 16,-3-9-77-16,1 3-1026 0,-1 1 465 15,2 2 308-15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73"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&lt;header&gt;</a:t>
            </a:r>
          </a:p>
        </p:txBody>
      </p:sp>
      <p:sp>
        <p:nvSpPr>
          <p:cNvPr id="74"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&lt;date/time&gt;</a:t>
            </a:r>
          </a:p>
        </p:txBody>
      </p:sp>
      <p:sp>
        <p:nvSpPr>
          <p:cNvPr id="75"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&lt;footer&gt;</a:t>
            </a:r>
          </a:p>
        </p:txBody>
      </p:sp>
      <p:sp>
        <p:nvSpPr>
          <p:cNvPr id="76" name="PlaceHolder 5"/>
          <p:cNvSpPr>
            <a:spLocks noGrp="1"/>
          </p:cNvSpPr>
          <p:nvPr>
            <p:ph type="sldNum"/>
          </p:nvPr>
        </p:nvSpPr>
        <p:spPr>
          <a:xfrm>
            <a:off x="4278960" y="10157400"/>
            <a:ext cx="3280680" cy="534240"/>
          </a:xfrm>
          <a:prstGeom prst="rect">
            <a:avLst/>
          </a:prstGeom>
        </p:spPr>
        <p:txBody>
          <a:bodyPr lIns="0" tIns="0" rIns="0" bIns="0" anchor="b"/>
          <a:lstStyle/>
          <a:p>
            <a:pPr algn="r"/>
            <a:fld id="{6340D6B1-A32A-4F64-88E3-DFDB55A2EDF4}" type="slidenum">
              <a:rPr lang="en-GB" sz="1400" b="0" strike="noStrike" spc="-1">
                <a:solidFill>
                  <a:srgbClr val="000000"/>
                </a:solidFill>
                <a:uFill>
                  <a:solidFill>
                    <a:srgbClr val="FFFFFF"/>
                  </a:solidFill>
                </a:uFill>
                <a:latin typeface="Times New Roman"/>
              </a:rPr>
              <a:t>‹#›</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700560" y="4415760"/>
            <a:ext cx="5605920" cy="41810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34" name="Рисунок 33"/>
          <p:cNvPicPr/>
          <p:nvPr/>
        </p:nvPicPr>
        <p:blipFill>
          <a:blip r:embed="rId2"/>
          <a:stretch/>
        </p:blipFill>
        <p:spPr>
          <a:xfrm>
            <a:off x="2291040" y="1768680"/>
            <a:ext cx="5497560" cy="4384080"/>
          </a:xfrm>
          <a:prstGeom prst="rect">
            <a:avLst/>
          </a:prstGeom>
          <a:ln>
            <a:noFill/>
          </a:ln>
        </p:spPr>
      </p:pic>
      <p:pic>
        <p:nvPicPr>
          <p:cNvPr id="35" name="Рисунок 34"/>
          <p:cNvPicPr/>
          <p:nvPr/>
        </p:nvPicPr>
        <p:blipFill>
          <a:blip r:embed="rId2"/>
          <a:stretch/>
        </p:blipFill>
        <p:spPr>
          <a:xfrm>
            <a:off x="2291040" y="1768680"/>
            <a:ext cx="549756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868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70" name="Рисунок 69"/>
          <p:cNvPicPr/>
          <p:nvPr/>
        </p:nvPicPr>
        <p:blipFill>
          <a:blip r:embed="rId2"/>
          <a:stretch/>
        </p:blipFill>
        <p:spPr>
          <a:xfrm>
            <a:off x="2291040" y="1768680"/>
            <a:ext cx="5497560" cy="4384080"/>
          </a:xfrm>
          <a:prstGeom prst="rect">
            <a:avLst/>
          </a:prstGeom>
          <a:ln>
            <a:noFill/>
          </a:ln>
        </p:spPr>
      </p:pic>
      <p:pic>
        <p:nvPicPr>
          <p:cNvPr id="71" name="Рисунок 70"/>
          <p:cNvPicPr/>
          <p:nvPr/>
        </p:nvPicPr>
        <p:blipFill>
          <a:blip r:embed="rId2"/>
          <a:stretch/>
        </p:blipFill>
        <p:spPr>
          <a:xfrm>
            <a:off x="2291040" y="1768680"/>
            <a:ext cx="549756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GB"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GB"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GB"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GB"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GB"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7" name="CustomShape 1"/>
          <p:cNvSpPr/>
          <p:nvPr/>
        </p:nvSpPr>
        <p:spPr>
          <a:xfrm>
            <a:off x="848957" y="1183242"/>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r>
              <a:rPr lang="en-GB" sz="4000" b="0" i="1" strike="noStrike" spc="-1" dirty="0">
                <a:solidFill>
                  <a:srgbClr val="000000"/>
                </a:solidFill>
                <a:uFill>
                  <a:solidFill>
                    <a:srgbClr val="FFFFFF"/>
                  </a:solidFill>
                </a:uFill>
                <a:latin typeface="Arial"/>
                <a:ea typeface="Microsoft YaHei"/>
              </a:rPr>
              <a:t>Introduction to Logic </a:t>
            </a:r>
            <a:br>
              <a:rPr lang="en-GB" sz="4000" b="0" i="1" strike="noStrike" spc="-1" dirty="0">
                <a:solidFill>
                  <a:srgbClr val="000000"/>
                </a:solidFill>
                <a:uFill>
                  <a:solidFill>
                    <a:srgbClr val="FFFFFF"/>
                  </a:solidFill>
                </a:uFill>
                <a:latin typeface="Arial"/>
                <a:ea typeface="Microsoft YaHei"/>
              </a:rPr>
            </a:br>
            <a:r>
              <a:rPr lang="en-GB" sz="4000" i="1" spc="-1" dirty="0">
                <a:solidFill>
                  <a:srgbClr val="000000"/>
                </a:solidFill>
                <a:uFill>
                  <a:solidFill>
                    <a:srgbClr val="FFFFFF"/>
                  </a:solidFill>
                </a:uFill>
                <a:latin typeface="Arial"/>
                <a:ea typeface="Microsoft YaHei"/>
              </a:rPr>
              <a:t>[</a:t>
            </a:r>
            <a:r>
              <a:rPr lang="en-GB" sz="4000" b="0" i="1" strike="noStrike" spc="-1" dirty="0">
                <a:solidFill>
                  <a:srgbClr val="000000"/>
                </a:solidFill>
                <a:uFill>
                  <a:solidFill>
                    <a:srgbClr val="FFFFFF"/>
                  </a:solidFill>
                </a:uFill>
                <a:latin typeface="Arial"/>
                <a:ea typeface="Microsoft YaHei"/>
              </a:rPr>
              <a:t>Argument Structure]</a:t>
            </a:r>
            <a:endParaRPr lang="en-GB" sz="1800" b="0" strike="noStrike" spc="-1" dirty="0">
              <a:solidFill>
                <a:srgbClr val="000000"/>
              </a:solidFill>
              <a:uFill>
                <a:solidFill>
                  <a:srgbClr val="FFFFFF"/>
                </a:solidFill>
              </a:uFill>
              <a:latin typeface="Arial"/>
            </a:endParaRPr>
          </a:p>
          <a:p>
            <a:pPr algn="ctr">
              <a:lnSpc>
                <a:spcPct val="93000"/>
              </a:lnSpc>
            </a:pPr>
            <a:endParaRPr lang="en-GB" sz="1800" b="0" strike="noStrike" spc="-1" dirty="0">
              <a:solidFill>
                <a:srgbClr val="000000"/>
              </a:solidFill>
              <a:uFill>
                <a:solidFill>
                  <a:srgbClr val="FFFFFF"/>
                </a:solidFill>
              </a:uFill>
              <a:latin typeface="Arial"/>
            </a:endParaRPr>
          </a:p>
          <a:p>
            <a:pPr algn="ctr">
              <a:lnSpc>
                <a:spcPct val="93000"/>
              </a:lnSpc>
            </a:pPr>
            <a:r>
              <a:rPr lang="en-GB" sz="2800" b="0" i="1" strike="noStrike" spc="-1" dirty="0">
                <a:solidFill>
                  <a:srgbClr val="000000"/>
                </a:solidFill>
                <a:uFill>
                  <a:solidFill>
                    <a:srgbClr val="FFFFFF"/>
                  </a:solidFill>
                </a:uFill>
                <a:latin typeface="Arial"/>
                <a:ea typeface="Microsoft YaHei"/>
              </a:rPr>
              <a:t>Assistant Professor</a:t>
            </a:r>
            <a:endParaRPr lang="en-GB" sz="1800" b="0" strike="noStrike" spc="-1" dirty="0">
              <a:solidFill>
                <a:srgbClr val="000000"/>
              </a:solidFill>
              <a:uFill>
                <a:solidFill>
                  <a:srgbClr val="FFFFFF"/>
                </a:solidFill>
              </a:uFill>
              <a:latin typeface="Arial"/>
            </a:endParaRPr>
          </a:p>
          <a:p>
            <a:pPr algn="ctr">
              <a:lnSpc>
                <a:spcPct val="93000"/>
              </a:lnSpc>
            </a:pPr>
            <a:r>
              <a:rPr lang="en-GB" sz="2800" b="0" i="1" strike="noStrike" spc="-1" dirty="0" err="1">
                <a:solidFill>
                  <a:srgbClr val="000000"/>
                </a:solidFill>
                <a:uFill>
                  <a:solidFill>
                    <a:srgbClr val="FFFFFF"/>
                  </a:solidFill>
                </a:uFill>
                <a:latin typeface="Arial"/>
                <a:ea typeface="Microsoft YaHei"/>
              </a:rPr>
              <a:t>Innopolis</a:t>
            </a:r>
            <a:r>
              <a:rPr lang="en-GB" sz="2800" b="0" i="1" strike="noStrike" spc="-1" dirty="0">
                <a:solidFill>
                  <a:srgbClr val="000000"/>
                </a:solidFill>
                <a:uFill>
                  <a:solidFill>
                    <a:srgbClr val="FFFFFF"/>
                  </a:solidFill>
                </a:uFill>
                <a:latin typeface="Arial"/>
                <a:ea typeface="Microsoft YaHei"/>
              </a:rPr>
              <a:t> University</a:t>
            </a:r>
            <a:endParaRPr lang="en-GB" sz="1800" b="0" strike="noStrike" spc="-1" dirty="0">
              <a:solidFill>
                <a:srgbClr val="000000"/>
              </a:solidFill>
              <a:uFill>
                <a:solidFill>
                  <a:srgbClr val="FFFFFF"/>
                </a:solidFill>
              </a:uFill>
              <a:latin typeface="Arial"/>
            </a:endParaRPr>
          </a:p>
        </p:txBody>
      </p:sp>
      <p:sp>
        <p:nvSpPr>
          <p:cNvPr id="79" name="CustomShape 2"/>
          <p:cNvSpPr/>
          <p:nvPr/>
        </p:nvSpPr>
        <p:spPr>
          <a:xfrm>
            <a:off x="4255825" y="590914"/>
            <a:ext cx="5824800" cy="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strike="noStrike" spc="-1" dirty="0">
                <a:solidFill>
                  <a:srgbClr val="000000"/>
                </a:solidFill>
                <a:uFill>
                  <a:solidFill>
                    <a:srgbClr val="FFFFFF"/>
                  </a:solidFill>
                </a:uFill>
                <a:latin typeface="Arial"/>
                <a:ea typeface="DejaVu Sans"/>
              </a:rPr>
              <a:t>* I do not claim authorship for all texts and pictures in the presentation.</a:t>
            </a:r>
            <a:endParaRPr lang="en-GB" sz="1800" b="0" strike="noStrike" spc="-1" dirty="0">
              <a:solidFill>
                <a:srgbClr val="000000"/>
              </a:solidFill>
              <a:uFill>
                <a:solidFill>
                  <a:srgbClr val="FFFFFF"/>
                </a:solidFill>
              </a:uFill>
              <a:latin typeface="Arial"/>
            </a:endParaRPr>
          </a:p>
        </p:txBody>
      </p:sp>
      <p:pic>
        <p:nvPicPr>
          <p:cNvPr id="1026" name="Picture 2" descr="English - Innopolis University">
            <a:extLst>
              <a:ext uri="{FF2B5EF4-FFF2-40B4-BE49-F238E27FC236}">
                <a16:creationId xmlns:a16="http://schemas.microsoft.com/office/drawing/2014/main" id="{D1B57AC6-4056-4275-834E-977BA6321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830" y="5891690"/>
            <a:ext cx="1777167" cy="1077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4"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56" name="CustomShape 2"/>
          <p:cNvSpPr/>
          <p:nvPr/>
        </p:nvSpPr>
        <p:spPr>
          <a:xfrm>
            <a:off x="2610720" y="1646280"/>
            <a:ext cx="6333840" cy="320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ELEMENTS </a:t>
            </a:r>
            <a:r>
              <a:rPr lang="en-GB" sz="2400" spc="-1" dirty="0">
                <a:solidFill>
                  <a:srgbClr val="000000"/>
                </a:solidFill>
                <a:uFill>
                  <a:solidFill>
                    <a:srgbClr val="FFFFFF"/>
                  </a:solidFill>
                </a:uFill>
                <a:latin typeface="Arial"/>
                <a:ea typeface="DejaVu Sans"/>
              </a:rPr>
              <a:t>IN ARGUMENTS:</a:t>
            </a:r>
          </a:p>
          <a:p>
            <a:pPr>
              <a:lnSpc>
                <a:spcPct val="100000"/>
              </a:lnSpc>
            </a:pPr>
            <a:r>
              <a:rPr lang="en-GB" sz="2400" b="0" strike="noStrike" spc="-1" dirty="0">
                <a:solidFill>
                  <a:srgbClr val="000000"/>
                </a:solidFill>
                <a:uFill>
                  <a:solidFill>
                    <a:srgbClr val="FFFFFF"/>
                  </a:solidFill>
                </a:uFill>
                <a:latin typeface="Arial"/>
                <a:ea typeface="DejaVu Sans"/>
              </a:rPr>
              <a:t>arguments are made of </a:t>
            </a:r>
            <a:r>
              <a:rPr lang="en-GB" sz="2400" b="1" strike="noStrike" spc="-1" dirty="0">
                <a:solidFill>
                  <a:srgbClr val="000000"/>
                </a:solidFill>
                <a:uFill>
                  <a:solidFill>
                    <a:srgbClr val="FFFFFF"/>
                  </a:solidFill>
                </a:uFill>
                <a:latin typeface="Arial"/>
                <a:ea typeface="Times New Roman"/>
              </a:rPr>
              <a:t>Premises</a:t>
            </a:r>
            <a:r>
              <a:rPr lang="en-GB" sz="2400" b="0" strike="noStrike" spc="-1" dirty="0">
                <a:solidFill>
                  <a:srgbClr val="000000"/>
                </a:solidFill>
                <a:uFill>
                  <a:solidFill>
                    <a:srgbClr val="FFFFFF"/>
                  </a:solidFill>
                </a:uFill>
                <a:latin typeface="Arial"/>
                <a:ea typeface="Times New Roman"/>
              </a:rPr>
              <a:t>  and </a:t>
            </a:r>
            <a:r>
              <a:rPr lang="en-GB" sz="2400" b="1" strike="noStrike" spc="-1" dirty="0">
                <a:solidFill>
                  <a:srgbClr val="000000"/>
                </a:solidFill>
                <a:uFill>
                  <a:solidFill>
                    <a:srgbClr val="FFFFFF"/>
                  </a:solidFill>
                </a:uFill>
                <a:latin typeface="Arial"/>
                <a:ea typeface="Times New Roman"/>
              </a:rPr>
              <a:t>Conclusions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1" strike="noStrike" spc="-1" dirty="0">
                <a:solidFill>
                  <a:srgbClr val="000000"/>
                </a:solidFill>
                <a:uFill>
                  <a:solidFill>
                    <a:srgbClr val="FFFFFF"/>
                  </a:solidFill>
                </a:uFill>
                <a:latin typeface="Arial"/>
                <a:ea typeface="DejaVu Sans"/>
              </a:rPr>
              <a:t>Conclusion</a:t>
            </a:r>
            <a:r>
              <a:rPr lang="en-GB" sz="2400" b="0" strike="noStrike" spc="-1" dirty="0">
                <a:solidFill>
                  <a:srgbClr val="000000"/>
                </a:solidFill>
                <a:uFill>
                  <a:solidFill>
                    <a:srgbClr val="FFFFFF"/>
                  </a:solidFill>
                </a:uFill>
                <a:latin typeface="Arial"/>
                <a:ea typeface="DejaVu Sans"/>
              </a:rPr>
              <a:t> = claim we want others to accept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1" strike="noStrike" spc="-1" dirty="0">
                <a:solidFill>
                  <a:srgbClr val="000000"/>
                </a:solidFill>
                <a:uFill>
                  <a:solidFill>
                    <a:srgbClr val="FFFFFF"/>
                  </a:solidFill>
                </a:uFill>
                <a:latin typeface="Arial"/>
                <a:ea typeface="DejaVu Sans"/>
              </a:rPr>
              <a:t>Premises = </a:t>
            </a:r>
            <a:r>
              <a:rPr lang="en-GB" sz="2400" b="0" strike="noStrike" spc="-1" dirty="0">
                <a:solidFill>
                  <a:srgbClr val="000000"/>
                </a:solidFill>
                <a:uFill>
                  <a:solidFill>
                    <a:srgbClr val="FFFFFF"/>
                  </a:solidFill>
                </a:uFill>
                <a:latin typeface="Arial"/>
                <a:ea typeface="DejaVu Sans"/>
              </a:rPr>
              <a:t>the claims giving us reasons for</a:t>
            </a:r>
            <a:r>
              <a:rPr lang="en-GB" sz="2000" b="0" strike="noStrike" spc="-1" dirty="0">
                <a:solidFill>
                  <a:srgbClr val="000000"/>
                </a:solidFill>
                <a:uFill>
                  <a:solidFill>
                    <a:srgbClr val="FFFFFF"/>
                  </a:solidFill>
                </a:uFill>
                <a:latin typeface="Arial"/>
                <a:ea typeface="DejaVu Sans"/>
              </a:rPr>
              <a:t> </a:t>
            </a:r>
            <a:r>
              <a:rPr lang="en-GB" sz="2400" b="0" strike="noStrike" spc="-1" dirty="0">
                <a:solidFill>
                  <a:srgbClr val="000000"/>
                </a:solidFill>
                <a:uFill>
                  <a:solidFill>
                    <a:srgbClr val="FFFFFF"/>
                  </a:solidFill>
                </a:uFill>
                <a:latin typeface="Arial"/>
                <a:ea typeface="DejaVu Sans"/>
              </a:rPr>
              <a:t>accepting the conclusion</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3CB935FC-41C3-42E5-94FC-C68DFF9ADB08}"/>
              </a:ext>
            </a:extLst>
          </p:cNvPr>
          <p:cNvSpPr txBox="1"/>
          <p:nvPr/>
        </p:nvSpPr>
        <p:spPr>
          <a:xfrm>
            <a:off x="8964976" y="6889023"/>
            <a:ext cx="5040216" cy="369332"/>
          </a:xfrm>
          <a:prstGeom prst="rect">
            <a:avLst/>
          </a:prstGeom>
          <a:noFill/>
        </p:spPr>
        <p:txBody>
          <a:bodyPr wrap="square">
            <a:spAutoFit/>
          </a:bodyPr>
          <a:lstStyle/>
          <a:p>
            <a:r>
              <a:rPr lang="en-GB" dirty="0"/>
              <a:t>10</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7"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59" name="CustomShape 2"/>
          <p:cNvSpPr/>
          <p:nvPr/>
        </p:nvSpPr>
        <p:spPr>
          <a:xfrm>
            <a:off x="3330360" y="1739880"/>
            <a:ext cx="5137200" cy="235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0" strike="noStrike" spc="-1">
                <a:solidFill>
                  <a:srgbClr val="000000"/>
                </a:solidFill>
                <a:uFill>
                  <a:solidFill>
                    <a:srgbClr val="FFFFFF"/>
                  </a:solidFill>
                </a:uFill>
                <a:latin typeface="Arial"/>
                <a:ea typeface="Times New Roman"/>
              </a:rPr>
              <a:t>Premises and conclusions can be either true or false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800" b="0" strike="noStrike" spc="-1">
                <a:solidFill>
                  <a:srgbClr val="000000"/>
                </a:solidFill>
                <a:uFill>
                  <a:solidFill>
                    <a:srgbClr val="FFFFFF"/>
                  </a:solidFill>
                </a:uFill>
                <a:latin typeface="Arial"/>
                <a:ea typeface="Times New Roman"/>
              </a:rPr>
              <a:t>But an argument can only be valid or invalid. </a:t>
            </a:r>
            <a:endParaRPr lang="en-GB"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FA1BCA0C-CE39-4D7D-8152-0EA7B0970FF4}"/>
              </a:ext>
            </a:extLst>
          </p:cNvPr>
          <p:cNvSpPr txBox="1"/>
          <p:nvPr/>
        </p:nvSpPr>
        <p:spPr>
          <a:xfrm>
            <a:off x="8964976" y="6889023"/>
            <a:ext cx="5040216" cy="369332"/>
          </a:xfrm>
          <a:prstGeom prst="rect">
            <a:avLst/>
          </a:prstGeom>
          <a:noFill/>
        </p:spPr>
        <p:txBody>
          <a:bodyPr wrap="square">
            <a:spAutoFit/>
          </a:bodyPr>
          <a:lstStyle/>
          <a:p>
            <a:r>
              <a:rPr lang="en-GB" sz="1800" dirty="0"/>
              <a:t>11</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2680430" y="2310441"/>
            <a:ext cx="5228640" cy="155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An argument is  LOGICALLY </a:t>
            </a:r>
            <a:r>
              <a:rPr lang="en-GB" sz="2400" b="0" i="1" strike="noStrike" spc="-1" dirty="0">
                <a:solidFill>
                  <a:srgbClr val="000000"/>
                </a:solidFill>
                <a:uFill>
                  <a:solidFill>
                    <a:srgbClr val="FFFFFF"/>
                  </a:solidFill>
                </a:uFill>
                <a:latin typeface="Arial"/>
                <a:ea typeface="DejaVu Sans"/>
              </a:rPr>
              <a:t>valid</a:t>
            </a:r>
            <a:r>
              <a:rPr lang="en-GB" sz="2400" b="0" strike="noStrike" spc="-1" dirty="0">
                <a:solidFill>
                  <a:srgbClr val="000000"/>
                </a:solidFill>
                <a:uFill>
                  <a:solidFill>
                    <a:srgbClr val="FFFFFF"/>
                  </a:solidFill>
                </a:uFill>
                <a:latin typeface="Arial"/>
                <a:ea typeface="DejaVu Sans"/>
              </a:rPr>
              <a:t> if and only if it takes a form that makes it impossible for the premises to be true and the conclusion to be false. </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EF461D46-9E31-468B-AB25-060F88E52CE2}"/>
              </a:ext>
            </a:extLst>
          </p:cNvPr>
          <p:cNvSpPr txBox="1"/>
          <p:nvPr/>
        </p:nvSpPr>
        <p:spPr>
          <a:xfrm>
            <a:off x="8964976" y="6889023"/>
            <a:ext cx="5040216" cy="369332"/>
          </a:xfrm>
          <a:prstGeom prst="rect">
            <a:avLst/>
          </a:prstGeom>
          <a:noFill/>
        </p:spPr>
        <p:txBody>
          <a:bodyPr wrap="square">
            <a:spAutoFit/>
          </a:bodyPr>
          <a:lstStyle/>
          <a:p>
            <a:r>
              <a:rPr lang="en-GB" dirty="0"/>
              <a:t>12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64" name="CustomShape 2"/>
          <p:cNvSpPr/>
          <p:nvPr/>
        </p:nvSpPr>
        <p:spPr>
          <a:xfrm>
            <a:off x="3607200" y="840960"/>
            <a:ext cx="5649120" cy="178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0" strike="noStrike" spc="-1" dirty="0">
                <a:solidFill>
                  <a:srgbClr val="000000"/>
                </a:solidFill>
                <a:uFill>
                  <a:solidFill>
                    <a:srgbClr val="FFFFFF"/>
                  </a:solidFill>
                </a:uFill>
                <a:latin typeface="Arial"/>
                <a:ea typeface="Times New Roman"/>
              </a:rPr>
              <a:t>An argument can be expressed by different sets of sentences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Times New Roman"/>
              </a:rPr>
              <a:t>but it will always have one and only one conclusion.</a:t>
            </a:r>
            <a:endParaRPr lang="en-GB" sz="1800" b="0" strike="noStrike" spc="-1" dirty="0">
              <a:solidFill>
                <a:srgbClr val="000000"/>
              </a:solidFill>
              <a:uFill>
                <a:solidFill>
                  <a:srgbClr val="FFFFFF"/>
                </a:solidFill>
              </a:uFill>
              <a:latin typeface="Arial"/>
            </a:endParaRPr>
          </a:p>
        </p:txBody>
      </p:sp>
      <p:pic>
        <p:nvPicPr>
          <p:cNvPr id="165" name="Picture 4"/>
          <p:cNvPicPr/>
          <p:nvPr/>
        </p:nvPicPr>
        <p:blipFill>
          <a:blip r:embed="rId4"/>
          <a:stretch/>
        </p:blipFill>
        <p:spPr>
          <a:xfrm>
            <a:off x="1988280" y="3581280"/>
            <a:ext cx="4057200" cy="2702160"/>
          </a:xfrm>
          <a:prstGeom prst="rect">
            <a:avLst/>
          </a:prstGeom>
          <a:ln>
            <a:noFill/>
          </a:ln>
        </p:spPr>
      </p:pic>
      <p:sp>
        <p:nvSpPr>
          <p:cNvPr id="2" name="TextBox 1">
            <a:extLst>
              <a:ext uri="{FF2B5EF4-FFF2-40B4-BE49-F238E27FC236}">
                <a16:creationId xmlns:a16="http://schemas.microsoft.com/office/drawing/2014/main" id="{6610C6AE-2FF1-4565-91AA-F3409D89524A}"/>
              </a:ext>
            </a:extLst>
          </p:cNvPr>
          <p:cNvSpPr txBox="1"/>
          <p:nvPr/>
        </p:nvSpPr>
        <p:spPr>
          <a:xfrm>
            <a:off x="8964976" y="6889023"/>
            <a:ext cx="5040216" cy="369332"/>
          </a:xfrm>
          <a:prstGeom prst="rect">
            <a:avLst/>
          </a:prstGeom>
          <a:noFill/>
        </p:spPr>
        <p:txBody>
          <a:bodyPr wrap="square">
            <a:spAutoFit/>
          </a:bodyPr>
          <a:lstStyle/>
          <a:p>
            <a:r>
              <a:rPr lang="en-GB" dirty="0"/>
              <a:t>13</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5"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37" name="CustomShape 2"/>
          <p:cNvSpPr/>
          <p:nvPr/>
        </p:nvSpPr>
        <p:spPr>
          <a:xfrm>
            <a:off x="3677279" y="1723130"/>
            <a:ext cx="4232520" cy="367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spc="-1" dirty="0">
                <a:solidFill>
                  <a:srgbClr val="000000"/>
                </a:solidFill>
                <a:uFill>
                  <a:solidFill>
                    <a:srgbClr val="FFFFFF"/>
                  </a:solidFill>
                </a:uFill>
                <a:latin typeface="Arial"/>
                <a:ea typeface="DejaVu Sans"/>
              </a:rPr>
              <a:t>SO WE KNOW WHAT ARGUMENTS ARE, HOW DO WE ANALYSE THEM? </a:t>
            </a:r>
          </a:p>
          <a:p>
            <a:pPr>
              <a:lnSpc>
                <a:spcPct val="100000"/>
              </a:lnSpc>
            </a:pPr>
            <a:endParaRPr lang="en-GB" sz="2400" b="0" strike="noStrike" spc="-1" dirty="0">
              <a:solidFill>
                <a:srgbClr val="000000"/>
              </a:solidFill>
              <a:uFill>
                <a:solidFill>
                  <a:srgbClr val="FFFFFF"/>
                </a:solidFill>
              </a:uFill>
              <a:latin typeface="Arial"/>
              <a:ea typeface="DejaVu Sans"/>
            </a:endParaRPr>
          </a:p>
          <a:p>
            <a:pPr>
              <a:lnSpc>
                <a:spcPct val="100000"/>
              </a:lnSpc>
            </a:pPr>
            <a:r>
              <a:rPr lang="en-GB" sz="2400" b="0" strike="noStrike" spc="-1" dirty="0">
                <a:solidFill>
                  <a:srgbClr val="000000"/>
                </a:solidFill>
                <a:uFill>
                  <a:solidFill>
                    <a:srgbClr val="FFFFFF"/>
                  </a:solidFill>
                </a:uFill>
                <a:latin typeface="Arial"/>
                <a:ea typeface="DejaVu Sans"/>
              </a:rPr>
              <a:t>we have to perform 3 steps: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marL="457200" indent="-457200">
              <a:lnSpc>
                <a:spcPct val="100000"/>
              </a:lnSpc>
              <a:buAutoNum type="arabicPeriod"/>
            </a:pPr>
            <a:r>
              <a:rPr lang="en-GB" sz="2400" b="1" strike="noStrike" spc="-1" dirty="0">
                <a:solidFill>
                  <a:srgbClr val="000000"/>
                </a:solidFill>
                <a:uFill>
                  <a:solidFill>
                    <a:srgbClr val="FFFFFF"/>
                  </a:solidFill>
                </a:uFill>
                <a:latin typeface="Arial"/>
                <a:ea typeface="DejaVu Sans"/>
              </a:rPr>
              <a:t>Identify</a:t>
            </a:r>
            <a:r>
              <a:rPr lang="en-GB" sz="2400" b="0" strike="noStrike" spc="-1" dirty="0">
                <a:solidFill>
                  <a:srgbClr val="000000"/>
                </a:solidFill>
                <a:uFill>
                  <a:solidFill>
                    <a:srgbClr val="FFFFFF"/>
                  </a:solidFill>
                </a:uFill>
                <a:latin typeface="Arial"/>
                <a:ea typeface="DejaVu Sans"/>
              </a:rPr>
              <a:t> the argument</a:t>
            </a:r>
          </a:p>
          <a:p>
            <a:pPr>
              <a:lnSpc>
                <a:spcPct val="100000"/>
              </a:lnSpc>
            </a:pPr>
            <a:r>
              <a:rPr lang="en-GB" sz="2400" spc="-1" dirty="0">
                <a:solidFill>
                  <a:srgbClr val="000000"/>
                </a:solidFill>
                <a:uFill>
                  <a:solidFill>
                    <a:srgbClr val="FFFFFF"/>
                  </a:solidFill>
                </a:uFill>
                <a:latin typeface="Arial"/>
                <a:ea typeface="DejaVu Sans"/>
              </a:rPr>
              <a:t>-</a:t>
            </a:r>
            <a:r>
              <a:rPr lang="en-GB" sz="2400" b="0" strike="noStrike" spc="-1" dirty="0">
                <a:solidFill>
                  <a:srgbClr val="000000"/>
                </a:solidFill>
                <a:uFill>
                  <a:solidFill>
                    <a:srgbClr val="FFFFFF"/>
                  </a:solidFill>
                </a:uFill>
                <a:latin typeface="Arial"/>
                <a:ea typeface="DejaVu Sans"/>
              </a:rPr>
              <a:t>Is it really an argument?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A179FDB5-61CB-452D-860F-459D1F7BF9F3}"/>
              </a:ext>
            </a:extLst>
          </p:cNvPr>
          <p:cNvSpPr txBox="1"/>
          <p:nvPr/>
        </p:nvSpPr>
        <p:spPr>
          <a:xfrm>
            <a:off x="8964976" y="6889023"/>
            <a:ext cx="5040216" cy="369332"/>
          </a:xfrm>
          <a:prstGeom prst="rect">
            <a:avLst/>
          </a:prstGeom>
          <a:noFill/>
        </p:spPr>
        <p:txBody>
          <a:bodyPr wrap="square">
            <a:spAutoFit/>
          </a:bodyPr>
          <a:lstStyle/>
          <a:p>
            <a:r>
              <a:rPr lang="en-GB" dirty="0"/>
              <a:t>14</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8"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40" name="CustomShape 2"/>
          <p:cNvSpPr/>
          <p:nvPr/>
        </p:nvSpPr>
        <p:spPr>
          <a:xfrm>
            <a:off x="2134080" y="2365200"/>
            <a:ext cx="7140960" cy="213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p:txBody>
      </p:sp>
      <p:sp>
        <p:nvSpPr>
          <p:cNvPr id="141" name="CustomShape 3"/>
          <p:cNvSpPr/>
          <p:nvPr/>
        </p:nvSpPr>
        <p:spPr>
          <a:xfrm>
            <a:off x="3580200" y="2240804"/>
            <a:ext cx="3895200" cy="178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800" b="0" strike="noStrike" spc="-1" dirty="0">
                <a:solidFill>
                  <a:srgbClr val="000000"/>
                </a:solidFill>
                <a:uFill>
                  <a:solidFill>
                    <a:srgbClr val="FFFFFF"/>
                  </a:solidFill>
                </a:uFill>
                <a:latin typeface="Arial"/>
                <a:ea typeface="DejaVu Sans"/>
              </a:rPr>
              <a:t>2. </a:t>
            </a:r>
            <a:r>
              <a:rPr lang="en-GB" sz="2800" b="1" strike="noStrike" spc="-1" dirty="0">
                <a:solidFill>
                  <a:srgbClr val="000000"/>
                </a:solidFill>
                <a:uFill>
                  <a:solidFill>
                    <a:srgbClr val="FFFFFF"/>
                  </a:solidFill>
                </a:uFill>
                <a:latin typeface="Arial"/>
                <a:ea typeface="DejaVu Sans"/>
              </a:rPr>
              <a:t>Reconstruct</a:t>
            </a:r>
            <a:r>
              <a:rPr lang="en-GB" sz="2800" b="0" strike="noStrike" spc="-1" dirty="0">
                <a:solidFill>
                  <a:srgbClr val="000000"/>
                </a:solidFill>
                <a:uFill>
                  <a:solidFill>
                    <a:srgbClr val="FFFFFF"/>
                  </a:solidFill>
                </a:uFill>
                <a:latin typeface="Arial"/>
                <a:ea typeface="DejaVu Sans"/>
              </a:rPr>
              <a:t> the argument </a:t>
            </a:r>
          </a:p>
          <a:p>
            <a:pPr algn="ctr">
              <a:lnSpc>
                <a:spcPct val="100000"/>
              </a:lnSpc>
            </a:pPr>
            <a:endParaRPr lang="en-GB" sz="2800" spc="-1" dirty="0">
              <a:solidFill>
                <a:srgbClr val="000000"/>
              </a:solidFill>
              <a:uFill>
                <a:solidFill>
                  <a:srgbClr val="FFFFFF"/>
                </a:solidFill>
              </a:uFill>
              <a:latin typeface="Arial"/>
              <a:ea typeface="DejaVu Sans"/>
            </a:endParaRPr>
          </a:p>
          <a:p>
            <a:pPr algn="ctr">
              <a:lnSpc>
                <a:spcPct val="100000"/>
              </a:lnSpc>
            </a:pPr>
            <a:r>
              <a:rPr lang="en-GB" sz="2400" b="0" strike="noStrike" spc="-1" dirty="0">
                <a:solidFill>
                  <a:srgbClr val="000000"/>
                </a:solidFill>
                <a:uFill>
                  <a:solidFill>
                    <a:srgbClr val="FFFFFF"/>
                  </a:solidFill>
                </a:uFill>
                <a:latin typeface="Arial"/>
                <a:ea typeface="DejaVu Sans"/>
              </a:rPr>
              <a:t>-map out the steps and form of the argument’s reasoning.</a:t>
            </a:r>
            <a:endParaRPr lang="en-GB" sz="24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BE10CD55-1C16-4A3C-B165-581590808D0A}"/>
              </a:ext>
            </a:extLst>
          </p:cNvPr>
          <p:cNvSpPr txBox="1"/>
          <p:nvPr/>
        </p:nvSpPr>
        <p:spPr>
          <a:xfrm>
            <a:off x="8964976" y="6889023"/>
            <a:ext cx="5040216" cy="369332"/>
          </a:xfrm>
          <a:prstGeom prst="rect">
            <a:avLst/>
          </a:prstGeom>
          <a:noFill/>
        </p:spPr>
        <p:txBody>
          <a:bodyPr wrap="square">
            <a:spAutoFit/>
          </a:bodyPr>
          <a:lstStyle/>
          <a:p>
            <a:r>
              <a:rPr lang="en-GB" dirty="0"/>
              <a:t>15</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44" name="CustomShape 2"/>
          <p:cNvSpPr/>
          <p:nvPr/>
        </p:nvSpPr>
        <p:spPr>
          <a:xfrm>
            <a:off x="3427287" y="2084040"/>
            <a:ext cx="4756320" cy="136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800" b="0" strike="noStrike" spc="-1" dirty="0">
                <a:solidFill>
                  <a:srgbClr val="000000"/>
                </a:solidFill>
                <a:uFill>
                  <a:solidFill>
                    <a:srgbClr val="FFFFFF"/>
                  </a:solidFill>
                </a:uFill>
                <a:latin typeface="Arial"/>
                <a:ea typeface="DejaVu Sans"/>
              </a:rPr>
              <a:t>3. </a:t>
            </a:r>
            <a:r>
              <a:rPr lang="en-GB" sz="2800" b="1" strike="noStrike" spc="-1" dirty="0">
                <a:solidFill>
                  <a:srgbClr val="000000"/>
                </a:solidFill>
                <a:uFill>
                  <a:solidFill>
                    <a:srgbClr val="FFFFFF"/>
                  </a:solidFill>
                </a:uFill>
                <a:latin typeface="Arial"/>
                <a:ea typeface="DejaVu Sans"/>
              </a:rPr>
              <a:t>Evaluate</a:t>
            </a:r>
            <a:r>
              <a:rPr lang="en-GB" sz="2800" b="0" strike="noStrike" spc="-1" dirty="0">
                <a:solidFill>
                  <a:srgbClr val="000000"/>
                </a:solidFill>
                <a:uFill>
                  <a:solidFill>
                    <a:srgbClr val="FFFFFF"/>
                  </a:solidFill>
                </a:uFill>
                <a:latin typeface="Arial"/>
                <a:ea typeface="DejaVu Sans"/>
              </a:rPr>
              <a:t> the argument</a:t>
            </a:r>
          </a:p>
          <a:p>
            <a:pPr algn="ctr">
              <a:lnSpc>
                <a:spcPct val="100000"/>
              </a:lnSpc>
            </a:pPr>
            <a:endParaRPr lang="en-GB" sz="2800" spc="-1" dirty="0">
              <a:solidFill>
                <a:srgbClr val="000000"/>
              </a:solidFill>
              <a:uFill>
                <a:solidFill>
                  <a:srgbClr val="FFFFFF"/>
                </a:solidFill>
              </a:uFill>
              <a:latin typeface="Arial"/>
              <a:ea typeface="DejaVu Sans"/>
            </a:endParaRPr>
          </a:p>
          <a:p>
            <a:pPr algn="ctr">
              <a:lnSpc>
                <a:spcPct val="100000"/>
              </a:lnSpc>
            </a:pPr>
            <a:r>
              <a:rPr lang="en-GB" sz="2400" b="0" strike="noStrike" spc="-1" dirty="0">
                <a:solidFill>
                  <a:srgbClr val="000000"/>
                </a:solidFill>
                <a:uFill>
                  <a:solidFill>
                    <a:srgbClr val="FFFFFF"/>
                  </a:solidFill>
                </a:uFill>
                <a:latin typeface="Arial"/>
                <a:ea typeface="DejaVu Sans"/>
              </a:rPr>
              <a:t>-we ask what’s good about the argument,  what’s bad about it, how it can be improved, and whether it is justified </a:t>
            </a:r>
            <a:endParaRPr lang="en-GB" sz="16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17619566-0266-4F9F-A479-16A4D5BBE3DD}"/>
              </a:ext>
            </a:extLst>
          </p:cNvPr>
          <p:cNvSpPr txBox="1"/>
          <p:nvPr/>
        </p:nvSpPr>
        <p:spPr>
          <a:xfrm>
            <a:off x="8964976" y="6889023"/>
            <a:ext cx="5040216" cy="369332"/>
          </a:xfrm>
          <a:prstGeom prst="rect">
            <a:avLst/>
          </a:prstGeom>
          <a:noFill/>
        </p:spPr>
        <p:txBody>
          <a:bodyPr wrap="square">
            <a:spAutoFit/>
          </a:bodyPr>
          <a:lstStyle/>
          <a:p>
            <a:r>
              <a:rPr lang="en-GB" dirty="0"/>
              <a:t>16</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6"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68" name="CustomShape 2"/>
          <p:cNvSpPr/>
          <p:nvPr/>
        </p:nvSpPr>
        <p:spPr>
          <a:xfrm>
            <a:off x="2718308" y="946249"/>
            <a:ext cx="6152040" cy="36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Consider the following argument: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Helping someone to commit suicide is the same as murder.</a:t>
            </a:r>
            <a:r>
              <a:rPr lang="en-GB" spc="-1" dirty="0">
                <a:solidFill>
                  <a:srgbClr val="000000"/>
                </a:solidFill>
                <a:uFill>
                  <a:solidFill>
                    <a:srgbClr val="FFFFFF"/>
                  </a:solidFill>
                </a:uFill>
                <a:latin typeface="Arial"/>
              </a:rPr>
              <a:t> </a:t>
            </a:r>
            <a:r>
              <a:rPr lang="en-GB" sz="2400" b="0" strike="noStrike" spc="-1" dirty="0">
                <a:solidFill>
                  <a:srgbClr val="000000"/>
                </a:solidFill>
                <a:uFill>
                  <a:solidFill>
                    <a:srgbClr val="FFFFFF"/>
                  </a:solidFill>
                </a:uFill>
                <a:latin typeface="Arial"/>
                <a:ea typeface="DejaVu Sans"/>
              </a:rPr>
              <a:t>Murder is wrong.</a:t>
            </a:r>
            <a:r>
              <a:rPr lang="en-GB" spc="-1" dirty="0">
                <a:solidFill>
                  <a:srgbClr val="000000"/>
                </a:solidFill>
                <a:uFill>
                  <a:solidFill>
                    <a:srgbClr val="FFFFFF"/>
                  </a:solidFill>
                </a:uFill>
                <a:latin typeface="Arial"/>
              </a:rPr>
              <a:t> </a:t>
            </a:r>
            <a:r>
              <a:rPr lang="en-GB" sz="2400" b="0" strike="noStrike" spc="-1" dirty="0">
                <a:solidFill>
                  <a:srgbClr val="000000"/>
                </a:solidFill>
                <a:uFill>
                  <a:solidFill>
                    <a:srgbClr val="FFFFFF"/>
                  </a:solidFill>
                </a:uFill>
                <a:latin typeface="Arial"/>
                <a:ea typeface="DejaVu Sans"/>
              </a:rPr>
              <a:t>Therefore, </a:t>
            </a:r>
            <a:r>
              <a:rPr lang="en-GB" sz="2400" b="1" strike="noStrike" spc="-1" dirty="0">
                <a:solidFill>
                  <a:srgbClr val="000000"/>
                </a:solidFill>
                <a:uFill>
                  <a:solidFill>
                    <a:srgbClr val="FFFFFF"/>
                  </a:solidFill>
                </a:uFill>
                <a:latin typeface="Arial"/>
                <a:ea typeface="DejaVu Sans"/>
              </a:rPr>
              <a:t>helping someone to commit suicide is wrong</a:t>
            </a:r>
            <a:r>
              <a:rPr lang="en-GB" sz="24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We can STANDARDIZE it  -</a:t>
            </a:r>
            <a:r>
              <a:rPr lang="en-GB" sz="2400" b="0" strike="noStrike" spc="-1" dirty="0">
                <a:solidFill>
                  <a:srgbClr val="000000"/>
                </a:solidFill>
                <a:uFill>
                  <a:solidFill>
                    <a:srgbClr val="FFFFFF"/>
                  </a:solidFill>
                </a:uFill>
                <a:latin typeface="Arial"/>
                <a:ea typeface="DejaVu Sans"/>
                <a:sym typeface="Wingdings" panose="05000000000000000000" pitchFamily="2" charset="2"/>
              </a:rPr>
              <a:t></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5B32C8C5-14F8-43A4-89BE-9B41983224A7}"/>
              </a:ext>
            </a:extLst>
          </p:cNvPr>
          <p:cNvSpPr txBox="1"/>
          <p:nvPr/>
        </p:nvSpPr>
        <p:spPr>
          <a:xfrm>
            <a:off x="8964976" y="6889023"/>
            <a:ext cx="5040216" cy="369332"/>
          </a:xfrm>
          <a:prstGeom prst="rect">
            <a:avLst/>
          </a:prstGeom>
          <a:noFill/>
        </p:spPr>
        <p:txBody>
          <a:bodyPr wrap="square">
            <a:spAutoFit/>
          </a:bodyPr>
          <a:lstStyle/>
          <a:p>
            <a:r>
              <a:rPr lang="en-GB" dirty="0"/>
              <a:t>17</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69"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71" name="CustomShape 2"/>
          <p:cNvSpPr/>
          <p:nvPr/>
        </p:nvSpPr>
        <p:spPr>
          <a:xfrm>
            <a:off x="2820600" y="658405"/>
            <a:ext cx="6750360" cy="36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P1. Helping someone to commit suicide is the same as murder (major)</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P2. Murder is wrong (minor)</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 (therefore)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C. helping someone to commit suicide is wrong</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This is what we call argument reconstruction.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F4437FC5-BE65-476E-8F2D-EE6822DCF3ED}"/>
              </a:ext>
            </a:extLst>
          </p:cNvPr>
          <p:cNvSpPr txBox="1"/>
          <p:nvPr/>
        </p:nvSpPr>
        <p:spPr>
          <a:xfrm>
            <a:off x="8964976" y="6889023"/>
            <a:ext cx="5040216" cy="369332"/>
          </a:xfrm>
          <a:prstGeom prst="rect">
            <a:avLst/>
          </a:prstGeom>
          <a:noFill/>
        </p:spPr>
        <p:txBody>
          <a:bodyPr wrap="square">
            <a:spAutoFit/>
          </a:bodyPr>
          <a:lstStyle/>
          <a:p>
            <a:r>
              <a:rPr lang="en-GB" dirty="0"/>
              <a:t>18</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74" name="CustomShape 2"/>
          <p:cNvSpPr/>
          <p:nvPr/>
        </p:nvSpPr>
        <p:spPr>
          <a:xfrm>
            <a:off x="3257280" y="1543680"/>
            <a:ext cx="5028840" cy="291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0" strike="noStrike" spc="-1" dirty="0">
                <a:solidFill>
                  <a:srgbClr val="000000"/>
                </a:solidFill>
                <a:uFill>
                  <a:solidFill>
                    <a:srgbClr val="FFFFFF"/>
                  </a:solidFill>
                </a:uFill>
                <a:latin typeface="Arial"/>
                <a:ea typeface="DejaVu Sans"/>
              </a:rPr>
              <a:t>To assess an argument is crucial to understand the </a:t>
            </a:r>
            <a:r>
              <a:rPr lang="en-GB" sz="2800" b="0" i="1" strike="noStrike" spc="-1" dirty="0">
                <a:solidFill>
                  <a:srgbClr val="000000"/>
                </a:solidFill>
                <a:uFill>
                  <a:solidFill>
                    <a:srgbClr val="FFFFFF"/>
                  </a:solidFill>
                </a:uFill>
                <a:latin typeface="Arial"/>
                <a:ea typeface="DejaVu Sans"/>
              </a:rPr>
              <a:t>intentions</a:t>
            </a:r>
            <a:r>
              <a:rPr lang="en-GB" sz="2800" b="0" strike="noStrike" spc="-1" dirty="0">
                <a:solidFill>
                  <a:srgbClr val="000000"/>
                </a:solidFill>
                <a:uFill>
                  <a:solidFill>
                    <a:srgbClr val="FFFFFF"/>
                  </a:solidFill>
                </a:uFill>
                <a:latin typeface="Arial"/>
                <a:ea typeface="DejaVu Sans"/>
              </a:rPr>
              <a:t> behind it.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Understanding the </a:t>
            </a:r>
            <a:r>
              <a:rPr lang="en-GB" sz="2800" b="1" strike="noStrike" spc="-1" dirty="0">
                <a:solidFill>
                  <a:srgbClr val="000000"/>
                </a:solidFill>
                <a:uFill>
                  <a:solidFill>
                    <a:srgbClr val="FFFFFF"/>
                  </a:solidFill>
                </a:uFill>
                <a:latin typeface="Arial"/>
                <a:ea typeface="DejaVu Sans"/>
              </a:rPr>
              <a:t>context</a:t>
            </a:r>
            <a:r>
              <a:rPr lang="en-GB" sz="2800" b="0" strike="noStrike" spc="-1" dirty="0">
                <a:solidFill>
                  <a:srgbClr val="000000"/>
                </a:solidFill>
                <a:uFill>
                  <a:solidFill>
                    <a:srgbClr val="FFFFFF"/>
                  </a:solidFill>
                </a:uFill>
                <a:latin typeface="Arial"/>
                <a:ea typeface="DejaVu Sans"/>
              </a:rPr>
              <a:t> is </a:t>
            </a:r>
            <a:r>
              <a:rPr lang="en-GB" sz="2800" spc="-1" dirty="0">
                <a:solidFill>
                  <a:srgbClr val="000000"/>
                </a:solidFill>
                <a:uFill>
                  <a:solidFill>
                    <a:srgbClr val="FFFFFF"/>
                  </a:solidFill>
                </a:uFill>
                <a:latin typeface="Arial"/>
                <a:ea typeface="DejaVu Sans"/>
              </a:rPr>
              <a:t>often</a:t>
            </a:r>
            <a:r>
              <a:rPr lang="en-GB" sz="2800" b="0" strike="noStrike" spc="-1" dirty="0">
                <a:solidFill>
                  <a:srgbClr val="000000"/>
                </a:solidFill>
                <a:uFill>
                  <a:solidFill>
                    <a:srgbClr val="FFFFFF"/>
                  </a:solidFill>
                </a:uFill>
                <a:latin typeface="Arial"/>
                <a:ea typeface="DejaVu Sans"/>
              </a:rPr>
              <a:t> crucial  </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BE72153E-F792-4B11-842A-5596D0C0DC46}"/>
              </a:ext>
            </a:extLst>
          </p:cNvPr>
          <p:cNvSpPr txBox="1"/>
          <p:nvPr/>
        </p:nvSpPr>
        <p:spPr>
          <a:xfrm>
            <a:off x="8964976" y="6889023"/>
            <a:ext cx="5040216" cy="369332"/>
          </a:xfrm>
          <a:prstGeom prst="rect">
            <a:avLst/>
          </a:prstGeom>
          <a:noFill/>
        </p:spPr>
        <p:txBody>
          <a:bodyPr wrap="square">
            <a:spAutoFit/>
          </a:bodyPr>
          <a:lstStyle/>
          <a:p>
            <a:r>
              <a:rPr lang="en-GB" dirty="0"/>
              <a:t>19</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B0CCDD-218C-4194-8670-DC88856E3122}"/>
              </a:ext>
            </a:extLst>
          </p:cNvPr>
          <p:cNvSpPr>
            <a:spLocks noGrp="1"/>
          </p:cNvSpPr>
          <p:nvPr>
            <p:ph type="title"/>
          </p:nvPr>
        </p:nvSpPr>
        <p:spPr/>
        <p:txBody>
          <a:bodyPr/>
          <a:lstStyle/>
          <a:p>
            <a:r>
              <a:rPr lang="en-GB" dirty="0"/>
              <a:t>1. Intro</a:t>
            </a:r>
          </a:p>
        </p:txBody>
      </p:sp>
      <p:sp>
        <p:nvSpPr>
          <p:cNvPr id="5" name="TextBox 4">
            <a:extLst>
              <a:ext uri="{FF2B5EF4-FFF2-40B4-BE49-F238E27FC236}">
                <a16:creationId xmlns:a16="http://schemas.microsoft.com/office/drawing/2014/main" id="{5B4820CE-F0DA-4CE0-AD84-3D834EE440E8}"/>
              </a:ext>
            </a:extLst>
          </p:cNvPr>
          <p:cNvSpPr txBox="1"/>
          <p:nvPr/>
        </p:nvSpPr>
        <p:spPr>
          <a:xfrm>
            <a:off x="727112" y="1828800"/>
            <a:ext cx="8945697" cy="4031873"/>
          </a:xfrm>
          <a:prstGeom prst="rect">
            <a:avLst/>
          </a:prstGeom>
          <a:noFill/>
        </p:spPr>
        <p:txBody>
          <a:bodyPr wrap="square">
            <a:spAutoFit/>
          </a:bodyPr>
          <a:lstStyle/>
          <a:p>
            <a:pPr marL="0" indent="0">
              <a:buNone/>
            </a:pPr>
            <a:r>
              <a:rPr lang="en-GB" sz="3200" dirty="0"/>
              <a:t>The study of logic dates back to Aristotle *syllogism, logical fallacies and other key concepts*</a:t>
            </a:r>
          </a:p>
          <a:p>
            <a:pPr marL="0" indent="0">
              <a:buNone/>
            </a:pPr>
            <a:endParaRPr lang="en-GB" sz="3200" dirty="0"/>
          </a:p>
          <a:p>
            <a:pPr>
              <a:buFontTx/>
              <a:buChar char="-"/>
            </a:pPr>
            <a:r>
              <a:rPr lang="en-GB" sz="3200" dirty="0"/>
              <a:t>J. Locke gave logic its modern outlook</a:t>
            </a:r>
          </a:p>
          <a:p>
            <a:pPr>
              <a:buFontTx/>
              <a:buChar char="-"/>
            </a:pPr>
            <a:endParaRPr lang="en-GB" sz="3200" dirty="0"/>
          </a:p>
          <a:p>
            <a:pPr>
              <a:buFontTx/>
              <a:buChar char="-"/>
            </a:pPr>
            <a:r>
              <a:rPr lang="en-GB" sz="3200" dirty="0"/>
              <a:t>Definition: ‘LOGIC IS THE ANATOMY OF THOUGHT’</a:t>
            </a:r>
          </a:p>
        </p:txBody>
      </p:sp>
      <p:sp>
        <p:nvSpPr>
          <p:cNvPr id="6" name="TextBox 5">
            <a:extLst>
              <a:ext uri="{FF2B5EF4-FFF2-40B4-BE49-F238E27FC236}">
                <a16:creationId xmlns:a16="http://schemas.microsoft.com/office/drawing/2014/main" id="{E8AD0148-8F0C-4C31-AEAA-968ADC080A5C}"/>
              </a:ext>
            </a:extLst>
          </p:cNvPr>
          <p:cNvSpPr txBox="1"/>
          <p:nvPr/>
        </p:nvSpPr>
        <p:spPr>
          <a:xfrm>
            <a:off x="8964976" y="6889023"/>
            <a:ext cx="5040216" cy="369332"/>
          </a:xfrm>
          <a:prstGeom prst="rect">
            <a:avLst/>
          </a:prstGeom>
          <a:noFill/>
        </p:spPr>
        <p:txBody>
          <a:bodyPr wrap="square">
            <a:spAutoFit/>
          </a:bodyPr>
          <a:lstStyle/>
          <a:p>
            <a:r>
              <a:rPr lang="en-GB" sz="1800" dirty="0"/>
              <a:t>2</a:t>
            </a:r>
            <a:endParaRPr lang="en-GB" dirty="0"/>
          </a:p>
        </p:txBody>
      </p:sp>
    </p:spTree>
    <p:extLst>
      <p:ext uri="{BB962C8B-B14F-4D97-AF65-F5344CB8AC3E}">
        <p14:creationId xmlns:p14="http://schemas.microsoft.com/office/powerpoint/2010/main" val="48524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5"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77" name="CustomShape 2"/>
          <p:cNvSpPr/>
          <p:nvPr/>
        </p:nvSpPr>
        <p:spPr>
          <a:xfrm>
            <a:off x="6487920" y="688680"/>
            <a:ext cx="2586600" cy="167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uFill>
                  <a:solidFill>
                    <a:srgbClr val="FFFFFF"/>
                  </a:solidFill>
                </a:uFill>
                <a:latin typeface="Arial"/>
                <a:ea typeface="DejaVu Sans"/>
              </a:rPr>
              <a:t>STEP 1. Identify the conclusion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Watch for words like: </a:t>
            </a:r>
            <a:r>
              <a:rPr lang="en-GB" sz="2800" b="0" i="1" strike="noStrike" spc="-1" dirty="0">
                <a:solidFill>
                  <a:srgbClr val="000000"/>
                </a:solidFill>
                <a:uFill>
                  <a:solidFill>
                    <a:srgbClr val="FFFFFF"/>
                  </a:solidFill>
                </a:uFill>
                <a:latin typeface="Arial"/>
                <a:ea typeface="DejaVu Sans"/>
              </a:rPr>
              <a:t>Therefore, hence, thus, it can be concluded that, so </a:t>
            </a:r>
            <a:r>
              <a:rPr lang="en-GB" sz="28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78" name="Picture 2"/>
          <p:cNvPicPr/>
          <p:nvPr/>
        </p:nvPicPr>
        <p:blipFill>
          <a:blip r:embed="rId4"/>
          <a:stretch/>
        </p:blipFill>
        <p:spPr>
          <a:xfrm>
            <a:off x="826200" y="1880640"/>
            <a:ext cx="4365000" cy="3451320"/>
          </a:xfrm>
          <a:prstGeom prst="rect">
            <a:avLst/>
          </a:prstGeom>
          <a:ln>
            <a:noFill/>
          </a:ln>
        </p:spPr>
      </p:pic>
      <p:sp>
        <p:nvSpPr>
          <p:cNvPr id="2" name="TextBox 1">
            <a:extLst>
              <a:ext uri="{FF2B5EF4-FFF2-40B4-BE49-F238E27FC236}">
                <a16:creationId xmlns:a16="http://schemas.microsoft.com/office/drawing/2014/main" id="{E3183409-A97C-4199-963A-BF683C0C5898}"/>
              </a:ext>
            </a:extLst>
          </p:cNvPr>
          <p:cNvSpPr txBox="1"/>
          <p:nvPr/>
        </p:nvSpPr>
        <p:spPr>
          <a:xfrm>
            <a:off x="8964976" y="6889023"/>
            <a:ext cx="5040216" cy="369332"/>
          </a:xfrm>
          <a:prstGeom prst="rect">
            <a:avLst/>
          </a:prstGeom>
          <a:noFill/>
        </p:spPr>
        <p:txBody>
          <a:bodyPr wrap="square">
            <a:spAutoFit/>
          </a:bodyPr>
          <a:lstStyle/>
          <a:p>
            <a:r>
              <a:rPr lang="en-GB" sz="1800" dirty="0"/>
              <a:t>20</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9"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81" name="CustomShape 2"/>
          <p:cNvSpPr/>
          <p:nvPr/>
        </p:nvSpPr>
        <p:spPr>
          <a:xfrm>
            <a:off x="3068280" y="1861560"/>
            <a:ext cx="5398560" cy="235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a:solidFill>
                  <a:srgbClr val="000000"/>
                </a:solidFill>
                <a:uFill>
                  <a:solidFill>
                    <a:srgbClr val="FFFFFF"/>
                  </a:solidFill>
                </a:uFill>
                <a:latin typeface="Arial"/>
                <a:ea typeface="DejaVu Sans"/>
              </a:rPr>
              <a:t>Other indicator words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800" b="0" i="1" strike="noStrike" spc="-1">
                <a:solidFill>
                  <a:srgbClr val="000000"/>
                </a:solidFill>
                <a:uFill>
                  <a:solidFill>
                    <a:srgbClr val="FFFFFF"/>
                  </a:solidFill>
                </a:uFill>
                <a:latin typeface="Arial"/>
                <a:ea typeface="DejaVu Sans"/>
              </a:rPr>
              <a:t>because, follows from the fact that, is established by , is implied by..</a:t>
            </a:r>
            <a:endParaRPr lang="en-GB"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9A1F26C5-4D20-41AD-A5A3-5A44E56DDE63}"/>
              </a:ext>
            </a:extLst>
          </p:cNvPr>
          <p:cNvSpPr txBox="1"/>
          <p:nvPr/>
        </p:nvSpPr>
        <p:spPr>
          <a:xfrm>
            <a:off x="8964976" y="6889023"/>
            <a:ext cx="5040216" cy="369332"/>
          </a:xfrm>
          <a:prstGeom prst="rect">
            <a:avLst/>
          </a:prstGeom>
          <a:noFill/>
        </p:spPr>
        <p:txBody>
          <a:bodyPr wrap="square">
            <a:spAutoFit/>
          </a:bodyPr>
          <a:lstStyle/>
          <a:p>
            <a:r>
              <a:rPr lang="en-GB" sz="1800" dirty="0"/>
              <a:t>21</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8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84" name="CustomShape 2"/>
          <p:cNvSpPr/>
          <p:nvPr/>
        </p:nvSpPr>
        <p:spPr>
          <a:xfrm>
            <a:off x="2049840" y="674640"/>
            <a:ext cx="5213160" cy="174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1" strike="noStrike" spc="-1" dirty="0">
                <a:solidFill>
                  <a:srgbClr val="000000"/>
                </a:solidFill>
                <a:uFill>
                  <a:solidFill>
                    <a:srgbClr val="FFFFFF"/>
                  </a:solidFill>
                </a:uFill>
                <a:latin typeface="Arial"/>
                <a:ea typeface="DejaVu Sans"/>
              </a:rPr>
              <a:t>REMEMBER</a:t>
            </a:r>
            <a:r>
              <a:rPr lang="en-GB" sz="24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If there are conclusion indicators you can try to add them</a:t>
            </a:r>
            <a:endParaRPr lang="en-GB" sz="1800" b="0" strike="noStrike" spc="-1" dirty="0">
              <a:solidFill>
                <a:srgbClr val="000000"/>
              </a:solidFill>
              <a:uFill>
                <a:solidFill>
                  <a:srgbClr val="FFFFFF"/>
                </a:solidFill>
              </a:uFill>
              <a:latin typeface="Arial"/>
            </a:endParaRPr>
          </a:p>
        </p:txBody>
      </p:sp>
      <p:pic>
        <p:nvPicPr>
          <p:cNvPr id="185" name="Picture 2"/>
          <p:cNvPicPr/>
          <p:nvPr/>
        </p:nvPicPr>
        <p:blipFill>
          <a:blip r:embed="rId4"/>
          <a:stretch/>
        </p:blipFill>
        <p:spPr>
          <a:xfrm>
            <a:off x="3221280" y="3034440"/>
            <a:ext cx="4554360" cy="2561760"/>
          </a:xfrm>
          <a:prstGeom prst="rect">
            <a:avLst/>
          </a:prstGeom>
          <a:ln>
            <a:noFill/>
          </a:ln>
        </p:spPr>
      </p:pic>
      <p:sp>
        <p:nvSpPr>
          <p:cNvPr id="2" name="TextBox 1">
            <a:extLst>
              <a:ext uri="{FF2B5EF4-FFF2-40B4-BE49-F238E27FC236}">
                <a16:creationId xmlns:a16="http://schemas.microsoft.com/office/drawing/2014/main" id="{B0254140-0884-4F71-99A3-452FA47C440A}"/>
              </a:ext>
            </a:extLst>
          </p:cNvPr>
          <p:cNvSpPr txBox="1"/>
          <p:nvPr/>
        </p:nvSpPr>
        <p:spPr>
          <a:xfrm>
            <a:off x="8964976" y="6889023"/>
            <a:ext cx="5040216" cy="369332"/>
          </a:xfrm>
          <a:prstGeom prst="rect">
            <a:avLst/>
          </a:prstGeom>
          <a:noFill/>
        </p:spPr>
        <p:txBody>
          <a:bodyPr wrap="square">
            <a:spAutoFit/>
          </a:bodyPr>
          <a:lstStyle/>
          <a:p>
            <a:r>
              <a:rPr lang="en-GB" sz="1800" dirty="0"/>
              <a:t>22</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86"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88" name="CustomShape 2"/>
          <p:cNvSpPr/>
          <p:nvPr/>
        </p:nvSpPr>
        <p:spPr>
          <a:xfrm>
            <a:off x="5037840" y="741960"/>
            <a:ext cx="4287240" cy="2934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Consider the following passage: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‘I think that Svetlana </a:t>
            </a:r>
            <a:r>
              <a:rPr lang="en-GB" sz="2400" b="1" strike="noStrike" spc="-1" dirty="0">
                <a:solidFill>
                  <a:srgbClr val="000000"/>
                </a:solidFill>
                <a:uFill>
                  <a:solidFill>
                    <a:srgbClr val="FFFFFF"/>
                  </a:solidFill>
                </a:uFill>
                <a:latin typeface="Arial"/>
                <a:ea typeface="DejaVu Sans"/>
              </a:rPr>
              <a:t>should sue the local council.</a:t>
            </a:r>
            <a:r>
              <a:rPr lang="en-GB" sz="2400" b="0" strike="noStrike" spc="-1" dirty="0">
                <a:solidFill>
                  <a:srgbClr val="000000"/>
                </a:solidFill>
                <a:uFill>
                  <a:solidFill>
                    <a:srgbClr val="FFFFFF"/>
                  </a:solidFill>
                </a:uFill>
                <a:latin typeface="Arial"/>
                <a:ea typeface="DejaVu Sans"/>
              </a:rPr>
              <a:t> They have admitted that they were negligent in not mending the cracked pavement that she tripped over when she broke her ankle and that’s sufficient grounds for compensation’.</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89" name="Picture 2"/>
          <p:cNvPicPr/>
          <p:nvPr/>
        </p:nvPicPr>
        <p:blipFill>
          <a:blip r:embed="rId4"/>
          <a:stretch/>
        </p:blipFill>
        <p:spPr>
          <a:xfrm>
            <a:off x="1293840" y="2702160"/>
            <a:ext cx="2764440" cy="2969640"/>
          </a:xfrm>
          <a:prstGeom prst="rect">
            <a:avLst/>
          </a:prstGeom>
          <a:ln>
            <a:noFill/>
          </a:ln>
        </p:spPr>
      </p:pic>
      <p:sp>
        <p:nvSpPr>
          <p:cNvPr id="2" name="TextBox 1">
            <a:extLst>
              <a:ext uri="{FF2B5EF4-FFF2-40B4-BE49-F238E27FC236}">
                <a16:creationId xmlns:a16="http://schemas.microsoft.com/office/drawing/2014/main" id="{C681CD7A-DB07-4B90-9D76-7481B82DC1DF}"/>
              </a:ext>
            </a:extLst>
          </p:cNvPr>
          <p:cNvSpPr txBox="1"/>
          <p:nvPr/>
        </p:nvSpPr>
        <p:spPr>
          <a:xfrm>
            <a:off x="8964976" y="6889023"/>
            <a:ext cx="5040216" cy="369332"/>
          </a:xfrm>
          <a:prstGeom prst="rect">
            <a:avLst/>
          </a:prstGeom>
          <a:noFill/>
        </p:spPr>
        <p:txBody>
          <a:bodyPr wrap="square">
            <a:spAutoFit/>
          </a:bodyPr>
          <a:lstStyle/>
          <a:p>
            <a:r>
              <a:rPr lang="en-GB" sz="1800" dirty="0"/>
              <a:t>23</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0"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92" name="CustomShape 2"/>
          <p:cNvSpPr/>
          <p:nvPr/>
        </p:nvSpPr>
        <p:spPr>
          <a:xfrm>
            <a:off x="2934720" y="805680"/>
            <a:ext cx="5779080" cy="292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1" spc="-1" dirty="0">
                <a:solidFill>
                  <a:srgbClr val="000000"/>
                </a:solidFill>
                <a:uFill>
                  <a:solidFill>
                    <a:srgbClr val="FFFFFF"/>
                  </a:solidFill>
                </a:uFill>
                <a:latin typeface="Arial"/>
                <a:ea typeface="DejaVu Sans"/>
              </a:rPr>
              <a:t>STEP 2</a:t>
            </a:r>
            <a:r>
              <a:rPr lang="en-GB" sz="2400" spc="-1" dirty="0">
                <a:solidFill>
                  <a:srgbClr val="000000"/>
                </a:solidFill>
                <a:uFill>
                  <a:solidFill>
                    <a:srgbClr val="FFFFFF"/>
                  </a:solidFill>
                </a:uFill>
                <a:latin typeface="Arial"/>
                <a:ea typeface="DejaVu Sans"/>
              </a:rPr>
              <a:t>. Identify the premises and how they are related</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P1) The local council has admitted negligence.</a:t>
            </a: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P2) An admission of negligence is sufficient grounds for</a:t>
            </a:r>
            <a:r>
              <a:rPr lang="en-GB" sz="2000" b="0" strike="noStrike" spc="-1" dirty="0">
                <a:solidFill>
                  <a:srgbClr val="000000"/>
                </a:solidFill>
                <a:uFill>
                  <a:solidFill>
                    <a:srgbClr val="FFFFFF"/>
                  </a:solidFill>
                </a:uFill>
                <a:latin typeface="Arial"/>
                <a:ea typeface="DejaVu Sans"/>
              </a:rPr>
              <a:t> </a:t>
            </a:r>
            <a:r>
              <a:rPr lang="en-GB" sz="2400" b="0" strike="noStrike" spc="-1" dirty="0">
                <a:solidFill>
                  <a:srgbClr val="000000"/>
                </a:solidFill>
                <a:uFill>
                  <a:solidFill>
                    <a:srgbClr val="FFFFFF"/>
                  </a:solidFill>
                </a:uFill>
                <a:latin typeface="Arial"/>
                <a:ea typeface="DejaVu Sans"/>
              </a:rPr>
              <a:t>compensating an injured party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a:t>
            </a:r>
            <a:r>
              <a:rPr lang="en-GB" sz="2400" b="0" i="1" strike="noStrike" spc="-1" dirty="0">
                <a:solidFill>
                  <a:srgbClr val="000000"/>
                </a:solidFill>
                <a:uFill>
                  <a:solidFill>
                    <a:srgbClr val="FFFFFF"/>
                  </a:solidFill>
                </a:uFill>
                <a:latin typeface="Arial"/>
                <a:ea typeface="DejaVu Sans"/>
              </a:rPr>
              <a:t>thus</a:t>
            </a:r>
            <a:r>
              <a:rPr lang="en-GB" sz="2400" b="0" strike="noStrike" spc="-1" dirty="0">
                <a:solidFill>
                  <a:srgbClr val="000000"/>
                </a:solidFill>
                <a:uFill>
                  <a:solidFill>
                    <a:srgbClr val="FFFFFF"/>
                  </a:solidFill>
                </a:uFill>
                <a:latin typeface="Arial"/>
                <a:ea typeface="DejaVu Sans"/>
              </a:rPr>
              <a:t>] – added indicator (</a:t>
            </a:r>
            <a:r>
              <a:rPr lang="en-GB" sz="2400" b="1" strike="noStrike" spc="-1" dirty="0">
                <a:solidFill>
                  <a:srgbClr val="000000"/>
                </a:solidFill>
                <a:uFill>
                  <a:solidFill>
                    <a:srgbClr val="FFFFFF"/>
                  </a:solidFill>
                </a:uFill>
                <a:latin typeface="Arial"/>
                <a:ea typeface="DejaVu Sans"/>
              </a:rPr>
              <a:t>STEP3</a:t>
            </a:r>
            <a:r>
              <a:rPr lang="en-GB" sz="24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C) The local council should compensate Svetlana.</a:t>
            </a:r>
          </a:p>
          <a:p>
            <a:pPr>
              <a:lnSpc>
                <a:spcPct val="100000"/>
              </a:lnSpc>
            </a:pPr>
            <a:endParaRPr lang="en-GB" sz="2400" spc="-1" dirty="0">
              <a:solidFill>
                <a:srgbClr val="000000"/>
              </a:solidFill>
              <a:uFill>
                <a:solidFill>
                  <a:srgbClr val="FFFFFF"/>
                </a:solidFill>
              </a:uFill>
              <a:latin typeface="Arial"/>
              <a:ea typeface="DejaVu Sans"/>
            </a:endParaRPr>
          </a:p>
          <a:p>
            <a:pPr>
              <a:lnSpc>
                <a:spcPct val="100000"/>
              </a:lnSpc>
            </a:pPr>
            <a:r>
              <a:rPr lang="en-GB" sz="2400" b="1" spc="-1" dirty="0">
                <a:solidFill>
                  <a:srgbClr val="000000"/>
                </a:solidFill>
                <a:uFill>
                  <a:solidFill>
                    <a:srgbClr val="FFFFFF"/>
                  </a:solidFill>
                </a:uFill>
                <a:latin typeface="Arial"/>
                <a:ea typeface="DejaVu Sans"/>
              </a:rPr>
              <a:t>STEP 4. </a:t>
            </a:r>
            <a:r>
              <a:rPr lang="en-GB" sz="2400" spc="-1" dirty="0">
                <a:solidFill>
                  <a:srgbClr val="000000"/>
                </a:solidFill>
                <a:uFill>
                  <a:solidFill>
                    <a:srgbClr val="FFFFFF"/>
                  </a:solidFill>
                </a:uFill>
                <a:latin typeface="Arial"/>
                <a:ea typeface="DejaVu Sans"/>
              </a:rPr>
              <a:t>Evaluate the argument</a:t>
            </a:r>
            <a:endParaRPr lang="en-GB" sz="180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202A34BE-9D8D-4D08-AEEA-D3044B87C360}"/>
              </a:ext>
            </a:extLst>
          </p:cNvPr>
          <p:cNvSpPr txBox="1"/>
          <p:nvPr/>
        </p:nvSpPr>
        <p:spPr>
          <a:xfrm>
            <a:off x="8964976" y="6889023"/>
            <a:ext cx="5040216" cy="369332"/>
          </a:xfrm>
          <a:prstGeom prst="rect">
            <a:avLst/>
          </a:prstGeom>
          <a:noFill/>
        </p:spPr>
        <p:txBody>
          <a:bodyPr wrap="square">
            <a:spAutoFit/>
          </a:bodyPr>
          <a:lstStyle/>
          <a:p>
            <a:r>
              <a:rPr lang="en-GB" sz="1800" dirty="0"/>
              <a:t>24</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3" name="CustomShape 1"/>
          <p:cNvSpPr/>
          <p:nvPr/>
        </p:nvSpPr>
        <p:spPr>
          <a:xfrm>
            <a:off x="628920" y="82404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95" name="CustomShape 2"/>
          <p:cNvSpPr/>
          <p:nvPr/>
        </p:nvSpPr>
        <p:spPr>
          <a:xfrm>
            <a:off x="3508795" y="2296475"/>
            <a:ext cx="5274360" cy="443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So far we discussed easy cases where the conclusions were explicit;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but there are cases in which the conclusions are  hidden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242D0FEE-B060-42E6-B498-E0EC2B431C5F}"/>
              </a:ext>
            </a:extLst>
          </p:cNvPr>
          <p:cNvSpPr txBox="1"/>
          <p:nvPr/>
        </p:nvSpPr>
        <p:spPr>
          <a:xfrm>
            <a:off x="8964976" y="6889023"/>
            <a:ext cx="5040216" cy="369332"/>
          </a:xfrm>
          <a:prstGeom prst="rect">
            <a:avLst/>
          </a:prstGeom>
          <a:noFill/>
        </p:spPr>
        <p:txBody>
          <a:bodyPr wrap="square">
            <a:spAutoFit/>
          </a:bodyPr>
          <a:lstStyle/>
          <a:p>
            <a:r>
              <a:rPr lang="en-GB" sz="1800" dirty="0"/>
              <a:t>25</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96" name="CustomShape 1"/>
          <p:cNvSpPr/>
          <p:nvPr/>
        </p:nvSpPr>
        <p:spPr>
          <a:xfrm>
            <a:off x="539280" y="119520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98" name="CustomShape 2"/>
          <p:cNvSpPr/>
          <p:nvPr/>
        </p:nvSpPr>
        <p:spPr>
          <a:xfrm>
            <a:off x="6518520" y="941400"/>
            <a:ext cx="3088800" cy="207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…In these cases the conclusion of an argument may serve as a premise for a subsequent  argument.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we talk of </a:t>
            </a:r>
            <a:r>
              <a:rPr lang="en-GB" sz="2800" b="1" strike="noStrike" spc="-1" dirty="0">
                <a:solidFill>
                  <a:srgbClr val="000000"/>
                </a:solidFill>
                <a:uFill>
                  <a:solidFill>
                    <a:srgbClr val="FFFFFF"/>
                  </a:solidFill>
                </a:uFill>
                <a:latin typeface="Arial"/>
                <a:ea typeface="DejaVu Sans"/>
              </a:rPr>
              <a:t>i</a:t>
            </a:r>
            <a:r>
              <a:rPr lang="en-GB" sz="2400" b="1" strike="noStrike" spc="-1" dirty="0">
                <a:solidFill>
                  <a:srgbClr val="000000"/>
                </a:solidFill>
                <a:uFill>
                  <a:solidFill>
                    <a:srgbClr val="FFFFFF"/>
                  </a:solidFill>
                </a:uFill>
                <a:latin typeface="Arial"/>
                <a:ea typeface="DejaVu Sans"/>
              </a:rPr>
              <a:t>ntermediate conclusions</a:t>
            </a:r>
            <a:endParaRPr lang="en-GB" sz="1800" b="0" strike="noStrike" spc="-1" dirty="0">
              <a:solidFill>
                <a:srgbClr val="000000"/>
              </a:solidFill>
              <a:uFill>
                <a:solidFill>
                  <a:srgbClr val="FFFFFF"/>
                </a:solidFill>
              </a:uFill>
              <a:latin typeface="Arial"/>
            </a:endParaRPr>
          </a:p>
        </p:txBody>
      </p:sp>
      <p:pic>
        <p:nvPicPr>
          <p:cNvPr id="199" name="Picture 2"/>
          <p:cNvPicPr/>
          <p:nvPr/>
        </p:nvPicPr>
        <p:blipFill>
          <a:blip r:embed="rId4"/>
          <a:stretch/>
        </p:blipFill>
        <p:spPr>
          <a:xfrm>
            <a:off x="1154880" y="2231640"/>
            <a:ext cx="4665600" cy="3105360"/>
          </a:xfrm>
          <a:prstGeom prst="rect">
            <a:avLst/>
          </a:prstGeom>
          <a:ln>
            <a:noFill/>
          </a:ln>
        </p:spPr>
      </p:pic>
      <p:sp>
        <p:nvSpPr>
          <p:cNvPr id="2" name="TextBox 1">
            <a:extLst>
              <a:ext uri="{FF2B5EF4-FFF2-40B4-BE49-F238E27FC236}">
                <a16:creationId xmlns:a16="http://schemas.microsoft.com/office/drawing/2014/main" id="{6C49F713-FEFC-4601-AAFD-6CC6EE191767}"/>
              </a:ext>
            </a:extLst>
          </p:cNvPr>
          <p:cNvSpPr txBox="1"/>
          <p:nvPr/>
        </p:nvSpPr>
        <p:spPr>
          <a:xfrm>
            <a:off x="8964976" y="6889023"/>
            <a:ext cx="5040216" cy="369332"/>
          </a:xfrm>
          <a:prstGeom prst="rect">
            <a:avLst/>
          </a:prstGeom>
          <a:noFill/>
        </p:spPr>
        <p:txBody>
          <a:bodyPr wrap="square">
            <a:spAutoFit/>
          </a:bodyPr>
          <a:lstStyle/>
          <a:p>
            <a:r>
              <a:rPr lang="en-GB" sz="1800" dirty="0"/>
              <a:t>26</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0"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02" name="CustomShape 2"/>
          <p:cNvSpPr/>
          <p:nvPr/>
        </p:nvSpPr>
        <p:spPr>
          <a:xfrm>
            <a:off x="5855760" y="839160"/>
            <a:ext cx="3855600" cy="315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0" strike="noStrike" spc="-1" dirty="0">
                <a:solidFill>
                  <a:srgbClr val="000000"/>
                </a:solidFill>
                <a:uFill>
                  <a:solidFill>
                    <a:srgbClr val="FFFFFF"/>
                  </a:solidFill>
                </a:uFill>
                <a:latin typeface="Arial"/>
                <a:ea typeface="DejaVu Sans"/>
              </a:rPr>
              <a:t>Here is an example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P1) Fido is a dog.</a:t>
            </a: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P2) All dogs are mammals.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C*) Fido is a mammal.</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P3) All mammals are warm-blooded.</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a:t>
            </a: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C) Fido is warm-blooded.</a:t>
            </a:r>
            <a:endParaRPr lang="en-GB" sz="1800" b="0" strike="noStrike" spc="-1" dirty="0">
              <a:solidFill>
                <a:srgbClr val="000000"/>
              </a:solidFill>
              <a:uFill>
                <a:solidFill>
                  <a:srgbClr val="FFFFFF"/>
                </a:solidFill>
              </a:uFill>
              <a:latin typeface="Arial"/>
            </a:endParaRPr>
          </a:p>
        </p:txBody>
      </p:sp>
      <p:pic>
        <p:nvPicPr>
          <p:cNvPr id="203" name="Picture 175"/>
          <p:cNvPicPr/>
          <p:nvPr/>
        </p:nvPicPr>
        <p:blipFill>
          <a:blip r:embed="rId4"/>
          <a:stretch/>
        </p:blipFill>
        <p:spPr>
          <a:xfrm>
            <a:off x="720000" y="1872000"/>
            <a:ext cx="4020120" cy="2681640"/>
          </a:xfrm>
          <a:prstGeom prst="rect">
            <a:avLst/>
          </a:prstGeom>
          <a:ln>
            <a:noFill/>
          </a:ln>
        </p:spPr>
      </p:pic>
      <p:sp>
        <p:nvSpPr>
          <p:cNvPr id="204" name="CustomShape 3"/>
          <p:cNvSpPr/>
          <p:nvPr/>
        </p:nvSpPr>
        <p:spPr>
          <a:xfrm>
            <a:off x="3041640" y="5554080"/>
            <a:ext cx="5204520" cy="37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Arial"/>
                <a:ea typeface="DejaVu Sans"/>
              </a:rPr>
              <a:t>This is know as extended argument!</a:t>
            </a:r>
            <a:endParaRPr lang="en-GB"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B2B1683C-273C-4333-9C96-3E1F34796FE3}"/>
              </a:ext>
            </a:extLst>
          </p:cNvPr>
          <p:cNvSpPr txBox="1"/>
          <p:nvPr/>
        </p:nvSpPr>
        <p:spPr>
          <a:xfrm>
            <a:off x="8964976" y="6889023"/>
            <a:ext cx="5040216" cy="369332"/>
          </a:xfrm>
          <a:prstGeom prst="rect">
            <a:avLst/>
          </a:prstGeom>
          <a:noFill/>
        </p:spPr>
        <p:txBody>
          <a:bodyPr wrap="square">
            <a:spAutoFit/>
          </a:bodyPr>
          <a:lstStyle/>
          <a:p>
            <a:r>
              <a:rPr lang="en-GB" sz="1800" dirty="0"/>
              <a:t>27</a:t>
            </a:r>
            <a:endParaRPr lang="en-GB"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4689360" y="1310400"/>
            <a:ext cx="4494600" cy="155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2D3B45"/>
                </a:solidFill>
                <a:uFill>
                  <a:solidFill>
                    <a:srgbClr val="FFFFFF"/>
                  </a:solidFill>
                </a:uFill>
                <a:latin typeface="Lato"/>
                <a:ea typeface="DejaVu Sans"/>
              </a:rPr>
              <a:t>An </a:t>
            </a:r>
            <a:r>
              <a:rPr lang="en-GB" sz="2400" b="0" i="1" strike="noStrike" spc="-1" dirty="0">
                <a:solidFill>
                  <a:srgbClr val="2D3B45"/>
                </a:solidFill>
                <a:uFill>
                  <a:solidFill>
                    <a:srgbClr val="FFFFFF"/>
                  </a:solidFill>
                </a:uFill>
                <a:latin typeface="Lato"/>
                <a:ea typeface="DejaVu Sans"/>
              </a:rPr>
              <a:t>extended argument</a:t>
            </a:r>
            <a:r>
              <a:rPr lang="en-GB" sz="2400" b="0" strike="noStrike" spc="-1" dirty="0">
                <a:solidFill>
                  <a:srgbClr val="2D3B45"/>
                </a:solidFill>
                <a:uFill>
                  <a:solidFill>
                    <a:srgbClr val="FFFFFF"/>
                  </a:solidFill>
                </a:uFill>
                <a:latin typeface="Lato"/>
                <a:ea typeface="DejaVu Sans"/>
              </a:rPr>
              <a:t> is an argument that is made up of two or more other sub-arguments</a:t>
            </a:r>
          </a:p>
          <a:p>
            <a:pPr>
              <a:lnSpc>
                <a:spcPct val="100000"/>
              </a:lnSpc>
            </a:pPr>
            <a:endParaRPr lang="en-GB" sz="2400" spc="-1" dirty="0">
              <a:solidFill>
                <a:srgbClr val="2D3B45"/>
              </a:solidFill>
              <a:uFill>
                <a:solidFill>
                  <a:srgbClr val="FFFFFF"/>
                </a:solidFill>
              </a:uFill>
              <a:latin typeface="Lato"/>
              <a:ea typeface="DejaVu Sans"/>
            </a:endParaRPr>
          </a:p>
          <a:p>
            <a:pPr>
              <a:lnSpc>
                <a:spcPct val="100000"/>
              </a:lnSpc>
            </a:pPr>
            <a:endParaRPr lang="en-GB" sz="2400" b="0" strike="noStrike" spc="-1" dirty="0">
              <a:solidFill>
                <a:srgbClr val="2D3B45"/>
              </a:solidFill>
              <a:uFill>
                <a:solidFill>
                  <a:srgbClr val="FFFFFF"/>
                </a:solidFill>
              </a:uFill>
              <a:latin typeface="Lato"/>
              <a:ea typeface="DejaVu Sans"/>
            </a:endParaRPr>
          </a:p>
          <a:p>
            <a:pPr>
              <a:lnSpc>
                <a:spcPct val="100000"/>
              </a:lnSpc>
            </a:pPr>
            <a:r>
              <a:rPr lang="en-GB" sz="2400" spc="-1" dirty="0">
                <a:solidFill>
                  <a:srgbClr val="2D3B45"/>
                </a:solidFill>
                <a:uFill>
                  <a:solidFill>
                    <a:srgbClr val="FFFFFF"/>
                  </a:solidFill>
                </a:uFill>
                <a:latin typeface="Lato"/>
                <a:ea typeface="DejaVu Sans"/>
              </a:rPr>
              <a:t>Reconstructing and evaluating such arguments is more difficult </a:t>
            </a:r>
          </a:p>
          <a:p>
            <a:pPr>
              <a:lnSpc>
                <a:spcPct val="100000"/>
              </a:lnSpc>
            </a:pPr>
            <a:endParaRPr lang="en-GB" sz="2400" b="0" strike="noStrike" spc="-1" dirty="0">
              <a:solidFill>
                <a:srgbClr val="2D3B45"/>
              </a:solidFill>
              <a:uFill>
                <a:solidFill>
                  <a:srgbClr val="FFFFFF"/>
                </a:solidFill>
              </a:uFill>
              <a:latin typeface="Lato"/>
              <a:ea typeface="DejaVu Sans"/>
            </a:endParaRPr>
          </a:p>
          <a:p>
            <a:pPr>
              <a:lnSpc>
                <a:spcPct val="100000"/>
              </a:lnSpc>
            </a:pPr>
            <a:r>
              <a:rPr lang="en-GB" sz="2400" spc="-1" dirty="0">
                <a:solidFill>
                  <a:srgbClr val="2D3B45"/>
                </a:solidFill>
                <a:uFill>
                  <a:solidFill>
                    <a:srgbClr val="FFFFFF"/>
                  </a:solidFill>
                </a:uFill>
                <a:latin typeface="Lato"/>
                <a:ea typeface="DejaVu Sans"/>
              </a:rPr>
              <a:t>In this course we will be mostly concerned with such arguments</a:t>
            </a:r>
            <a:endParaRPr lang="en-GB" sz="1800" b="0" strike="noStrike" spc="-1" dirty="0">
              <a:solidFill>
                <a:srgbClr val="000000"/>
              </a:solidFill>
              <a:uFill>
                <a:solidFill>
                  <a:srgbClr val="FFFFFF"/>
                </a:solidFill>
              </a:uFill>
              <a:latin typeface="Arial"/>
            </a:endParaRPr>
          </a:p>
        </p:txBody>
      </p:sp>
      <p:pic>
        <p:nvPicPr>
          <p:cNvPr id="207" name="Picture 4"/>
          <p:cNvPicPr/>
          <p:nvPr/>
        </p:nvPicPr>
        <p:blipFill>
          <a:blip r:embed="rId2"/>
          <a:stretch/>
        </p:blipFill>
        <p:spPr>
          <a:xfrm>
            <a:off x="677238" y="1576526"/>
            <a:ext cx="2959200" cy="3223080"/>
          </a:xfrm>
          <a:prstGeom prst="rect">
            <a:avLst/>
          </a:prstGeom>
          <a:ln>
            <a:noFill/>
          </a:ln>
        </p:spPr>
      </p:pic>
      <p:sp>
        <p:nvSpPr>
          <p:cNvPr id="2" name="TextBox 1">
            <a:extLst>
              <a:ext uri="{FF2B5EF4-FFF2-40B4-BE49-F238E27FC236}">
                <a16:creationId xmlns:a16="http://schemas.microsoft.com/office/drawing/2014/main" id="{898CF73F-68EA-4583-8DA6-CB0DE21E1937}"/>
              </a:ext>
            </a:extLst>
          </p:cNvPr>
          <p:cNvSpPr txBox="1"/>
          <p:nvPr/>
        </p:nvSpPr>
        <p:spPr>
          <a:xfrm>
            <a:off x="8964976" y="6889023"/>
            <a:ext cx="5040216" cy="369332"/>
          </a:xfrm>
          <a:prstGeom prst="rect">
            <a:avLst/>
          </a:prstGeom>
          <a:noFill/>
        </p:spPr>
        <p:txBody>
          <a:bodyPr wrap="square">
            <a:spAutoFit/>
          </a:bodyPr>
          <a:lstStyle/>
          <a:p>
            <a:r>
              <a:rPr lang="en-GB" sz="1800" dirty="0"/>
              <a:t>28</a:t>
            </a:r>
            <a:endParaRPr lang="en-GB"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08"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10" name="CustomShape 2"/>
          <p:cNvSpPr/>
          <p:nvPr/>
        </p:nvSpPr>
        <p:spPr>
          <a:xfrm>
            <a:off x="2726640" y="2204280"/>
            <a:ext cx="6226560" cy="263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linguistic phenomena can make the task of identifying and interpreting arguments more difficult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Next we focus on these phenomena</a:t>
            </a:r>
            <a:endParaRPr lang="en-GB" sz="1800" b="0" strike="noStrike" spc="-1" dirty="0">
              <a:solidFill>
                <a:srgbClr val="000000"/>
              </a:solidFill>
              <a:uFill>
                <a:solidFill>
                  <a:srgbClr val="FFFFFF"/>
                </a:solidFill>
              </a:uFill>
              <a:latin typeface="Arial"/>
            </a:endParaRPr>
          </a:p>
        </p:txBody>
      </p:sp>
      <p:sp>
        <p:nvSpPr>
          <p:cNvPr id="211" name="CustomShape 3"/>
          <p:cNvSpPr/>
          <p:nvPr/>
        </p:nvSpPr>
        <p:spPr>
          <a:xfrm>
            <a:off x="2377800" y="720000"/>
            <a:ext cx="6259680" cy="6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800" b="1" strike="noStrike" spc="-1">
                <a:solidFill>
                  <a:srgbClr val="000000"/>
                </a:solidFill>
                <a:uFill>
                  <a:solidFill>
                    <a:srgbClr val="FFFFFF"/>
                  </a:solidFill>
                </a:uFill>
                <a:latin typeface="Arial"/>
                <a:ea typeface="DejaVu Sans"/>
              </a:rPr>
              <a:t>INTERPRETING ARGUMENTS </a:t>
            </a:r>
            <a:endParaRPr lang="en-GB" sz="1800" b="0" strike="noStrike" spc="-1">
              <a:solidFill>
                <a:srgbClr val="000000"/>
              </a:solidFill>
              <a:uFill>
                <a:solidFill>
                  <a:srgbClr val="FFFFFF"/>
                </a:solidFill>
              </a:uFill>
              <a:latin typeface="Arial"/>
            </a:endParaRPr>
          </a:p>
          <a:p>
            <a:pPr algn="ctr">
              <a:lnSpc>
                <a:spcPct val="100000"/>
              </a:lnSpc>
            </a:pPr>
            <a:r>
              <a:rPr lang="en-GB" sz="2800" b="1" strike="noStrike" spc="-1">
                <a:solidFill>
                  <a:srgbClr val="000000"/>
                </a:solidFill>
                <a:uFill>
                  <a:solidFill>
                    <a:srgbClr val="FFFFFF"/>
                  </a:solidFill>
                </a:uFill>
                <a:latin typeface="Arial"/>
                <a:ea typeface="DejaVu Sans"/>
              </a:rPr>
              <a:t>(PROBLEMS)</a:t>
            </a:r>
            <a:endParaRPr lang="en-GB"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F371FE50-0F8B-4890-BACF-588518A3DCBF}"/>
              </a:ext>
            </a:extLst>
          </p:cNvPr>
          <p:cNvSpPr txBox="1"/>
          <p:nvPr/>
        </p:nvSpPr>
        <p:spPr>
          <a:xfrm>
            <a:off x="8964976" y="6889023"/>
            <a:ext cx="5040216" cy="369332"/>
          </a:xfrm>
          <a:prstGeom prst="rect">
            <a:avLst/>
          </a:prstGeom>
          <a:noFill/>
        </p:spPr>
        <p:txBody>
          <a:bodyPr wrap="square">
            <a:spAutoFit/>
          </a:bodyPr>
          <a:lstStyle/>
          <a:p>
            <a:r>
              <a:rPr lang="en-GB" dirty="0"/>
              <a:t>29</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17"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19" name="CustomShape 2"/>
          <p:cNvSpPr/>
          <p:nvPr/>
        </p:nvSpPr>
        <p:spPr>
          <a:xfrm>
            <a:off x="2118600" y="526320"/>
            <a:ext cx="5901120" cy="99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3200" spc="-1" dirty="0">
                <a:solidFill>
                  <a:srgbClr val="000000"/>
                </a:solidFill>
                <a:uFill>
                  <a:solidFill>
                    <a:srgbClr val="FFFFFF"/>
                  </a:solidFill>
                </a:uFill>
                <a:latin typeface="Arial"/>
                <a:ea typeface="DejaVu Sans"/>
              </a:rPr>
              <a:t>2</a:t>
            </a:r>
            <a:r>
              <a:rPr lang="en-GB" sz="3200" b="0" strike="noStrike" spc="-1" dirty="0">
                <a:solidFill>
                  <a:srgbClr val="000000"/>
                </a:solidFill>
                <a:uFill>
                  <a:solidFill>
                    <a:srgbClr val="FFFFFF"/>
                  </a:solidFill>
                </a:uFill>
                <a:latin typeface="Arial"/>
                <a:ea typeface="DejaVu Sans"/>
              </a:rPr>
              <a:t>. Recognising Arguments</a:t>
            </a:r>
            <a:endParaRPr lang="en-GB" sz="1800" b="0" strike="noStrike" spc="-1" dirty="0">
              <a:solidFill>
                <a:srgbClr val="000000"/>
              </a:solidFill>
              <a:uFill>
                <a:solidFill>
                  <a:srgbClr val="FFFFFF"/>
                </a:solidFill>
              </a:uFill>
              <a:latin typeface="Arial"/>
            </a:endParaRPr>
          </a:p>
        </p:txBody>
      </p:sp>
      <p:sp>
        <p:nvSpPr>
          <p:cNvPr id="120" name="CustomShape 3"/>
          <p:cNvSpPr/>
          <p:nvPr/>
        </p:nvSpPr>
        <p:spPr>
          <a:xfrm>
            <a:off x="3065040" y="2161319"/>
            <a:ext cx="4954680" cy="200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000" b="0" strike="noStrike" spc="-1" dirty="0">
                <a:solidFill>
                  <a:srgbClr val="000000"/>
                </a:solidFill>
                <a:uFill>
                  <a:solidFill>
                    <a:srgbClr val="FFFFFF"/>
                  </a:solidFill>
                </a:uFill>
                <a:latin typeface="Arial"/>
                <a:ea typeface="DejaVu Sans"/>
              </a:rPr>
              <a:t>Before giving a definition of what  a logical argument is, let s try to understand the idea </a:t>
            </a:r>
          </a:p>
          <a:p>
            <a:pPr algn="ctr">
              <a:lnSpc>
                <a:spcPct val="100000"/>
              </a:lnSpc>
            </a:pPr>
            <a:endParaRPr lang="en-GB" sz="2000" spc="-1" dirty="0">
              <a:solidFill>
                <a:srgbClr val="000000"/>
              </a:solidFill>
              <a:uFill>
                <a:solidFill>
                  <a:srgbClr val="FFFFFF"/>
                </a:solidFill>
              </a:uFill>
              <a:latin typeface="Arial"/>
              <a:ea typeface="DejaVu Sans"/>
            </a:endParaRPr>
          </a:p>
          <a:p>
            <a:pPr algn="ctr">
              <a:lnSpc>
                <a:spcPct val="100000"/>
              </a:lnSpc>
            </a:pPr>
            <a:r>
              <a:rPr lang="en-GB" sz="2000" b="0" strike="noStrike" spc="-1" dirty="0">
                <a:solidFill>
                  <a:srgbClr val="000000"/>
                </a:solidFill>
                <a:uFill>
                  <a:solidFill>
                    <a:srgbClr val="FFFFFF"/>
                  </a:solidFill>
                </a:uFill>
                <a:latin typeface="Arial"/>
                <a:ea typeface="DejaVu Sans"/>
              </a:rPr>
              <a:t>Argument: attempt to persuade by evidence and reason</a:t>
            </a:r>
            <a:endParaRPr lang="en-GB" sz="1800" b="0" strike="noStrike" spc="-1" dirty="0">
              <a:solidFill>
                <a:srgbClr val="000000"/>
              </a:solidFill>
              <a:uFill>
                <a:solidFill>
                  <a:srgbClr val="FFFFFF"/>
                </a:solidFill>
              </a:uFill>
              <a:latin typeface="Arial"/>
            </a:endParaRPr>
          </a:p>
          <a:p>
            <a:pPr algn="ct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13BB1A29-23FA-44AA-9DC2-1B9AB884C64F}"/>
              </a:ext>
            </a:extLst>
          </p:cNvPr>
          <p:cNvSpPr txBox="1"/>
          <p:nvPr/>
        </p:nvSpPr>
        <p:spPr>
          <a:xfrm>
            <a:off x="8964976" y="6889023"/>
            <a:ext cx="5040216" cy="369332"/>
          </a:xfrm>
          <a:prstGeom prst="rect">
            <a:avLst/>
          </a:prstGeom>
          <a:noFill/>
        </p:spPr>
        <p:txBody>
          <a:bodyPr wrap="square">
            <a:spAutoFit/>
          </a:bodyPr>
          <a:lstStyle/>
          <a:p>
            <a:r>
              <a:rPr lang="en-GB" dirty="0"/>
              <a:t>3</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1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14" name="CustomShape 2"/>
          <p:cNvSpPr/>
          <p:nvPr/>
        </p:nvSpPr>
        <p:spPr>
          <a:xfrm>
            <a:off x="2907009" y="2077773"/>
            <a:ext cx="5901480" cy="150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buAutoNum type="arabicPeriod"/>
            </a:pPr>
            <a:r>
              <a:rPr lang="en-GB" sz="2400" b="0" strike="noStrike" spc="-1" dirty="0">
                <a:solidFill>
                  <a:srgbClr val="000000"/>
                </a:solidFill>
                <a:uFill>
                  <a:solidFill>
                    <a:srgbClr val="FFFFFF"/>
                  </a:solidFill>
                </a:uFill>
                <a:latin typeface="Arial"/>
                <a:ea typeface="DejaVu Sans"/>
              </a:rPr>
              <a:t>Ambiguity</a:t>
            </a:r>
          </a:p>
          <a:p>
            <a:pPr marL="457200" indent="-457200">
              <a:lnSpc>
                <a:spcPct val="100000"/>
              </a:lnSpc>
              <a:buAutoNum type="arabicPeriod"/>
            </a:pPr>
            <a:endParaRPr lang="en-GB" sz="2400" spc="-1" dirty="0">
              <a:solidFill>
                <a:srgbClr val="000000"/>
              </a:solidFill>
              <a:uFill>
                <a:solidFill>
                  <a:srgbClr val="FFFFFF"/>
                </a:solidFill>
              </a:uFill>
              <a:latin typeface="Arial"/>
              <a:ea typeface="DejaVu Sans"/>
            </a:endParaRPr>
          </a:p>
          <a:p>
            <a:pPr>
              <a:lnSpc>
                <a:spcPct val="100000"/>
              </a:lnSpc>
            </a:pPr>
            <a:r>
              <a:rPr lang="en-GB" sz="2400" b="0" strike="noStrike" spc="-1" dirty="0">
                <a:solidFill>
                  <a:srgbClr val="000000"/>
                </a:solidFill>
                <a:uFill>
                  <a:solidFill>
                    <a:srgbClr val="FFFFFF"/>
                  </a:solidFill>
                </a:uFill>
                <a:latin typeface="Arial"/>
                <a:ea typeface="DejaVu Sans"/>
              </a:rPr>
              <a:t>A sentence is </a:t>
            </a:r>
            <a:r>
              <a:rPr lang="en-GB" sz="2400" b="1" strike="noStrike" spc="-1" dirty="0">
                <a:solidFill>
                  <a:srgbClr val="000000"/>
                </a:solidFill>
                <a:uFill>
                  <a:solidFill>
                    <a:srgbClr val="FFFFFF"/>
                  </a:solidFill>
                </a:uFill>
                <a:latin typeface="Arial"/>
                <a:ea typeface="DejaVu Sans"/>
              </a:rPr>
              <a:t>ambiguous</a:t>
            </a:r>
            <a:r>
              <a:rPr lang="en-GB" sz="2400" b="0" strike="noStrike" spc="-1" dirty="0">
                <a:solidFill>
                  <a:srgbClr val="000000"/>
                </a:solidFill>
                <a:uFill>
                  <a:solidFill>
                    <a:srgbClr val="FFFFFF"/>
                  </a:solidFill>
                </a:uFill>
                <a:latin typeface="Arial"/>
                <a:ea typeface="DejaVu Sans"/>
              </a:rPr>
              <a:t> in a given context when there is more than one possible way of interpreting it in that context</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5909324B-C44C-49C1-B2E8-BDDDD747977E}"/>
              </a:ext>
            </a:extLst>
          </p:cNvPr>
          <p:cNvSpPr txBox="1"/>
          <p:nvPr/>
        </p:nvSpPr>
        <p:spPr>
          <a:xfrm>
            <a:off x="8964976" y="6889023"/>
            <a:ext cx="5040216" cy="369332"/>
          </a:xfrm>
          <a:prstGeom prst="rect">
            <a:avLst/>
          </a:prstGeom>
          <a:noFill/>
        </p:spPr>
        <p:txBody>
          <a:bodyPr wrap="square">
            <a:spAutoFit/>
          </a:bodyPr>
          <a:lstStyle/>
          <a:p>
            <a:r>
              <a:rPr lang="en-GB" dirty="0"/>
              <a:t>30</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16"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18" name="CustomShape 2"/>
          <p:cNvSpPr/>
          <p:nvPr/>
        </p:nvSpPr>
        <p:spPr>
          <a:xfrm>
            <a:off x="3150720" y="678960"/>
            <a:ext cx="5832720" cy="445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uFill>
                  <a:solidFill>
                    <a:srgbClr val="FFFFFF"/>
                  </a:solidFill>
                </a:uFill>
                <a:latin typeface="Arial"/>
                <a:ea typeface="DejaVu Sans"/>
              </a:rPr>
              <a:t>1a. Lexical ambiguity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‘He is looking for a match’:</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AutoNum type="arabicPeriod"/>
            </a:pPr>
            <a:r>
              <a:rPr lang="en-GB" sz="2800" b="0" strike="noStrike" spc="-1" dirty="0">
                <a:solidFill>
                  <a:srgbClr val="000000"/>
                </a:solidFill>
                <a:uFill>
                  <a:solidFill>
                    <a:srgbClr val="FFFFFF"/>
                  </a:solidFill>
                </a:uFill>
                <a:latin typeface="Arial"/>
                <a:ea typeface="DejaVu Sans"/>
              </a:rPr>
              <a:t>He is looking for a small stick of wood with an inflammable tip</a:t>
            </a:r>
            <a:endParaRPr lang="en-GB"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AutoNum type="arabicPeriod"/>
            </a:pPr>
            <a:r>
              <a:rPr lang="en-GB" sz="2800" b="0" strike="noStrike" spc="-1" dirty="0">
                <a:solidFill>
                  <a:srgbClr val="000000"/>
                </a:solidFill>
                <a:uFill>
                  <a:solidFill>
                    <a:srgbClr val="FFFFFF"/>
                  </a:solidFill>
                </a:uFill>
                <a:latin typeface="Arial"/>
                <a:ea typeface="DejaVu Sans"/>
              </a:rPr>
              <a:t>He is looking for another one the same</a:t>
            </a:r>
            <a:endParaRPr lang="en-GB" sz="1800" b="0" strike="noStrike" spc="-1" dirty="0">
              <a:solidFill>
                <a:srgbClr val="000000"/>
              </a:solidFill>
              <a:uFill>
                <a:solidFill>
                  <a:srgbClr val="FFFFFF"/>
                </a:solidFill>
              </a:uFill>
              <a:latin typeface="Arial"/>
            </a:endParaRPr>
          </a:p>
          <a:p>
            <a:pPr marL="343080" indent="-341280">
              <a:lnSpc>
                <a:spcPct val="100000"/>
              </a:lnSpc>
              <a:buClr>
                <a:srgbClr val="000000"/>
              </a:buClr>
              <a:buFont typeface="Arial"/>
              <a:buAutoNum type="arabicPeriod"/>
            </a:pPr>
            <a:r>
              <a:rPr lang="en-GB" sz="2800" b="0" strike="noStrike" spc="-1" dirty="0">
                <a:solidFill>
                  <a:srgbClr val="000000"/>
                </a:solidFill>
                <a:uFill>
                  <a:solidFill>
                    <a:srgbClr val="FFFFFF"/>
                  </a:solidFill>
                </a:uFill>
                <a:latin typeface="Arial"/>
                <a:ea typeface="DejaVu Sans"/>
              </a:rPr>
              <a:t>He is looking for wants a game of tennis (or some such)</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DA971117-1148-4971-9886-BF36FFD03CF2}"/>
              </a:ext>
            </a:extLst>
          </p:cNvPr>
          <p:cNvSpPr txBox="1"/>
          <p:nvPr/>
        </p:nvSpPr>
        <p:spPr>
          <a:xfrm>
            <a:off x="8964976" y="6889023"/>
            <a:ext cx="5040216" cy="369332"/>
          </a:xfrm>
          <a:prstGeom prst="rect">
            <a:avLst/>
          </a:prstGeom>
          <a:noFill/>
        </p:spPr>
        <p:txBody>
          <a:bodyPr wrap="square">
            <a:spAutoFit/>
          </a:bodyPr>
          <a:lstStyle/>
          <a:p>
            <a:r>
              <a:rPr lang="en-GB" dirty="0"/>
              <a:t>31</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19"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21" name="CustomShape 2"/>
          <p:cNvSpPr/>
          <p:nvPr/>
        </p:nvSpPr>
        <p:spPr>
          <a:xfrm>
            <a:off x="2326680" y="570240"/>
            <a:ext cx="6742800" cy="510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uFill>
                  <a:solidFill>
                    <a:srgbClr val="FFFFFF"/>
                  </a:solidFill>
                </a:uFill>
                <a:latin typeface="Arial"/>
                <a:ea typeface="DejaVu Sans"/>
              </a:rPr>
              <a:t>1b. Syntactic ambiguity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For example ‘33-year old Mrs Jones admitted to dangerous driving in Leeds Crown Court yesterday.’ could mean either of the following:</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marL="285840" indent="-284040">
              <a:lnSpc>
                <a:spcPct val="100000"/>
              </a:lnSpc>
              <a:buClr>
                <a:srgbClr val="000000"/>
              </a:buClr>
              <a:buFont typeface="Arial"/>
              <a:buChar char="•"/>
            </a:pPr>
            <a:r>
              <a:rPr lang="en-GB" sz="2400" b="0" strike="noStrike" spc="-1" dirty="0">
                <a:solidFill>
                  <a:srgbClr val="000000"/>
                </a:solidFill>
                <a:uFill>
                  <a:solidFill>
                    <a:srgbClr val="FFFFFF"/>
                  </a:solidFill>
                </a:uFill>
                <a:latin typeface="Arial"/>
                <a:ea typeface="DejaVu Sans"/>
              </a:rPr>
              <a:t>In Leeds Crown Court yesterday Mrs Jones admitted to dangerous driving</a:t>
            </a:r>
            <a:endParaRPr lang="en-GB" sz="1800" b="0" strike="noStrike" spc="-1" dirty="0">
              <a:solidFill>
                <a:srgbClr val="000000"/>
              </a:solidFill>
              <a:uFill>
                <a:solidFill>
                  <a:srgbClr val="FFFFFF"/>
                </a:solidFill>
              </a:uFill>
              <a:latin typeface="Arial"/>
            </a:endParaRPr>
          </a:p>
          <a:p>
            <a:pPr marL="285840" indent="-284040">
              <a:lnSpc>
                <a:spcPct val="100000"/>
              </a:lnSpc>
              <a:buClr>
                <a:srgbClr val="000000"/>
              </a:buClr>
              <a:buFont typeface="Arial"/>
              <a:buChar char="•"/>
            </a:pPr>
            <a:r>
              <a:rPr lang="en-GB" sz="2400" b="0" strike="noStrike" spc="-1" dirty="0">
                <a:solidFill>
                  <a:srgbClr val="000000"/>
                </a:solidFill>
                <a:uFill>
                  <a:solidFill>
                    <a:srgbClr val="FFFFFF"/>
                  </a:solidFill>
                </a:uFill>
                <a:latin typeface="Arial"/>
                <a:ea typeface="DejaVu Sans"/>
              </a:rPr>
              <a:t>Yesterday Mrs Jones admitted to driving dangerously inside Leeds Crown Court</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07F70407-36D6-4B24-A329-9CCEEB0AFBC8}"/>
              </a:ext>
            </a:extLst>
          </p:cNvPr>
          <p:cNvSpPr txBox="1"/>
          <p:nvPr/>
        </p:nvSpPr>
        <p:spPr>
          <a:xfrm>
            <a:off x="8964976" y="6889023"/>
            <a:ext cx="5040216" cy="369332"/>
          </a:xfrm>
          <a:prstGeom prst="rect">
            <a:avLst/>
          </a:prstGeom>
          <a:noFill/>
        </p:spPr>
        <p:txBody>
          <a:bodyPr wrap="square">
            <a:spAutoFit/>
          </a:bodyPr>
          <a:lstStyle/>
          <a:p>
            <a:r>
              <a:rPr lang="en-GB" dirty="0"/>
              <a:t>32</a:t>
            </a:r>
          </a:p>
        </p:txBody>
      </p:sp>
      <mc:AlternateContent xmlns:mc="http://schemas.openxmlformats.org/markup-compatibility/2006">
        <mc:Choice xmlns:p14="http://schemas.microsoft.com/office/powerpoint/2010/main" Requires="p14">
          <p:contentPart p14:bwMode="auto" r:id="rId4">
            <p14:nvContentPartPr>
              <p14:cNvPr id="3" name="Рукописный ввод 2">
                <a:extLst>
                  <a:ext uri="{FF2B5EF4-FFF2-40B4-BE49-F238E27FC236}">
                    <a16:creationId xmlns:a16="http://schemas.microsoft.com/office/drawing/2014/main" id="{0221D64B-E3BC-4A9D-BD80-483743890B46}"/>
                  </a:ext>
                </a:extLst>
              </p14:cNvPr>
              <p14:cNvContentPartPr/>
              <p14:nvPr/>
            </p14:nvContentPartPr>
            <p14:xfrm>
              <a:off x="178560" y="3877560"/>
              <a:ext cx="2901960" cy="2149200"/>
            </p14:xfrm>
          </p:contentPart>
        </mc:Choice>
        <mc:Fallback>
          <p:pic>
            <p:nvPicPr>
              <p:cNvPr id="3" name="Рукописный ввод 2">
                <a:extLst>
                  <a:ext uri="{FF2B5EF4-FFF2-40B4-BE49-F238E27FC236}">
                    <a16:creationId xmlns:a16="http://schemas.microsoft.com/office/drawing/2014/main" id="{0221D64B-E3BC-4A9D-BD80-483743890B46}"/>
                  </a:ext>
                </a:extLst>
              </p:cNvPr>
              <p:cNvPicPr/>
              <p:nvPr/>
            </p:nvPicPr>
            <p:blipFill>
              <a:blip r:embed="rId5"/>
              <a:stretch>
                <a:fillRect/>
              </a:stretch>
            </p:blipFill>
            <p:spPr>
              <a:xfrm>
                <a:off x="169200" y="3868200"/>
                <a:ext cx="2920680" cy="2167920"/>
              </a:xfrm>
              <a:prstGeom prst="rect">
                <a:avLst/>
              </a:prstGeom>
            </p:spPr>
          </p:pic>
        </mc:Fallback>
      </mc:AlternateContent>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28" name="CustomShape 1"/>
          <p:cNvSpPr/>
          <p:nvPr/>
        </p:nvSpPr>
        <p:spPr>
          <a:xfrm>
            <a:off x="709200" y="123012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30" name="CustomShape 2"/>
          <p:cNvSpPr/>
          <p:nvPr/>
        </p:nvSpPr>
        <p:spPr>
          <a:xfrm>
            <a:off x="2544120" y="1137240"/>
            <a:ext cx="6715800" cy="453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1" strike="noStrike" spc="-1" dirty="0">
                <a:solidFill>
                  <a:srgbClr val="000000"/>
                </a:solidFill>
                <a:uFill>
                  <a:solidFill>
                    <a:srgbClr val="FFFFFF"/>
                  </a:solidFill>
                </a:uFill>
                <a:latin typeface="Arial"/>
                <a:ea typeface="DejaVu Sans"/>
              </a:rPr>
              <a:t>2. Vagueness</a:t>
            </a:r>
            <a:r>
              <a:rPr lang="en-GB" sz="2400" b="0" strike="noStrike" spc="-1" dirty="0">
                <a:solidFill>
                  <a:srgbClr val="000000"/>
                </a:solidFill>
                <a:uFill>
                  <a:solidFill>
                    <a:srgbClr val="FFFFFF"/>
                  </a:solidFill>
                </a:uFill>
                <a:latin typeface="Arial"/>
                <a:ea typeface="DejaVu Sans"/>
              </a:rPr>
              <a:t> is a property of words and phrases. Mistaken for ambiguity but vague means lacking precision or detail</a:t>
            </a:r>
            <a:endParaRPr lang="en-GB" sz="20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231" name="Picture 2"/>
          <p:cNvPicPr/>
          <p:nvPr/>
        </p:nvPicPr>
        <p:blipFill>
          <a:blip r:embed="rId4"/>
          <a:stretch/>
        </p:blipFill>
        <p:spPr>
          <a:xfrm>
            <a:off x="820705" y="2876218"/>
            <a:ext cx="6189480" cy="3808080"/>
          </a:xfrm>
          <a:prstGeom prst="rect">
            <a:avLst/>
          </a:prstGeom>
          <a:ln>
            <a:noFill/>
          </a:ln>
        </p:spPr>
      </p:pic>
      <p:sp>
        <p:nvSpPr>
          <p:cNvPr id="2" name="TextBox 1">
            <a:extLst>
              <a:ext uri="{FF2B5EF4-FFF2-40B4-BE49-F238E27FC236}">
                <a16:creationId xmlns:a16="http://schemas.microsoft.com/office/drawing/2014/main" id="{2EEEB59C-1E40-4F68-85E0-F1D9B0934C52}"/>
              </a:ext>
            </a:extLst>
          </p:cNvPr>
          <p:cNvSpPr txBox="1"/>
          <p:nvPr/>
        </p:nvSpPr>
        <p:spPr>
          <a:xfrm>
            <a:off x="8964976" y="6889023"/>
            <a:ext cx="5040216" cy="369332"/>
          </a:xfrm>
          <a:prstGeom prst="rect">
            <a:avLst/>
          </a:prstGeom>
          <a:noFill/>
        </p:spPr>
        <p:txBody>
          <a:bodyPr wrap="square">
            <a:spAutoFit/>
          </a:bodyPr>
          <a:lstStyle/>
          <a:p>
            <a:r>
              <a:rPr lang="en-GB" dirty="0"/>
              <a:t>33</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1846800" y="413640"/>
            <a:ext cx="6760080" cy="58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a:solidFill>
                  <a:srgbClr val="000000"/>
                </a:solidFill>
                <a:uFill>
                  <a:solidFill>
                    <a:srgbClr val="FFFFFF"/>
                  </a:solidFill>
                </a:uFill>
                <a:latin typeface="Arial"/>
                <a:ea typeface="DejaVu Sans"/>
              </a:rPr>
              <a:t>Take the word liberal</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Belief in a permissive society;</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Belief in freedom of speech, of association, of choice;</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Belief that certain restrictive laws should be relaxed;</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Belief that the state should interfere as little as possible in citizens’ lives;</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Believe in laissez faire economic policies;</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Supports for the Liberal party;</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Not strict;</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Politically left wing;</a:t>
            </a: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Soft on crime;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400" b="0" strike="noStrike" spc="-1">
                <a:solidFill>
                  <a:srgbClr val="000000"/>
                </a:solidFill>
                <a:uFill>
                  <a:solidFill>
                    <a:srgbClr val="FFFFFF"/>
                  </a:solidFill>
                </a:uFill>
                <a:latin typeface="Arial"/>
                <a:ea typeface="DejaVu Sans"/>
              </a:rPr>
              <a:t>etc</a:t>
            </a:r>
            <a:endParaRPr lang="en-GB"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3D738781-DAC6-41CA-8F6B-041E36B78545}"/>
              </a:ext>
            </a:extLst>
          </p:cNvPr>
          <p:cNvSpPr txBox="1"/>
          <p:nvPr/>
        </p:nvSpPr>
        <p:spPr>
          <a:xfrm>
            <a:off x="8964976" y="6889023"/>
            <a:ext cx="5040216" cy="369332"/>
          </a:xfrm>
          <a:prstGeom prst="rect">
            <a:avLst/>
          </a:prstGeom>
          <a:noFill/>
        </p:spPr>
        <p:txBody>
          <a:bodyPr wrap="square">
            <a:spAutoFit/>
          </a:bodyPr>
          <a:lstStyle/>
          <a:p>
            <a:r>
              <a:rPr lang="en-GB" sz="1800" dirty="0"/>
              <a:t>34</a:t>
            </a:r>
            <a:endParaRPr lang="en-GB"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34"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36" name="CustomShape 2"/>
          <p:cNvSpPr/>
          <p:nvPr/>
        </p:nvSpPr>
        <p:spPr>
          <a:xfrm>
            <a:off x="7255800" y="1699560"/>
            <a:ext cx="2447640" cy="106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1" strike="noStrike" spc="-1" dirty="0">
                <a:solidFill>
                  <a:srgbClr val="000000"/>
                </a:solidFill>
                <a:uFill>
                  <a:solidFill>
                    <a:srgbClr val="FFFFFF"/>
                  </a:solidFill>
                </a:uFill>
                <a:latin typeface="Arial"/>
                <a:ea typeface="DejaVu Sans"/>
              </a:rPr>
              <a:t>3. Rhetorical questions</a:t>
            </a:r>
            <a:r>
              <a:rPr lang="en-GB" sz="2400" b="0" strike="noStrike" spc="-1" dirty="0">
                <a:solidFill>
                  <a:srgbClr val="000000"/>
                </a:solidFill>
                <a:uFill>
                  <a:solidFill>
                    <a:srgbClr val="FFFFFF"/>
                  </a:solidFill>
                </a:uFill>
                <a:latin typeface="Arial"/>
                <a:ea typeface="DejaVu Sans"/>
              </a:rPr>
              <a:t> are not really used to ask a question, but to make a point in an indirect way.</a:t>
            </a:r>
            <a:endParaRPr lang="en-GB" sz="2000" b="0" strike="noStrike" spc="-1" dirty="0">
              <a:solidFill>
                <a:srgbClr val="000000"/>
              </a:solidFill>
              <a:uFill>
                <a:solidFill>
                  <a:srgbClr val="FFFFFF"/>
                </a:solidFill>
              </a:uFill>
              <a:latin typeface="Arial"/>
            </a:endParaRPr>
          </a:p>
        </p:txBody>
      </p:sp>
      <p:pic>
        <p:nvPicPr>
          <p:cNvPr id="237" name="Picture 2"/>
          <p:cNvPicPr/>
          <p:nvPr/>
        </p:nvPicPr>
        <p:blipFill>
          <a:blip r:embed="rId4"/>
          <a:stretch/>
        </p:blipFill>
        <p:spPr>
          <a:xfrm>
            <a:off x="816840" y="1593360"/>
            <a:ext cx="5349240" cy="3832560"/>
          </a:xfrm>
          <a:prstGeom prst="rect">
            <a:avLst/>
          </a:prstGeom>
          <a:ln>
            <a:noFill/>
          </a:ln>
        </p:spPr>
      </p:pic>
      <p:sp>
        <p:nvSpPr>
          <p:cNvPr id="2" name="TextBox 1">
            <a:extLst>
              <a:ext uri="{FF2B5EF4-FFF2-40B4-BE49-F238E27FC236}">
                <a16:creationId xmlns:a16="http://schemas.microsoft.com/office/drawing/2014/main" id="{B6ED18C1-CDB9-4EDD-90D0-70DE9533D494}"/>
              </a:ext>
            </a:extLst>
          </p:cNvPr>
          <p:cNvSpPr txBox="1"/>
          <p:nvPr/>
        </p:nvSpPr>
        <p:spPr>
          <a:xfrm>
            <a:off x="8964976" y="6889023"/>
            <a:ext cx="5040216" cy="369332"/>
          </a:xfrm>
          <a:prstGeom prst="rect">
            <a:avLst/>
          </a:prstGeom>
          <a:noFill/>
        </p:spPr>
        <p:txBody>
          <a:bodyPr wrap="square">
            <a:spAutoFit/>
          </a:bodyPr>
          <a:lstStyle/>
          <a:p>
            <a:r>
              <a:rPr lang="en-GB" dirty="0"/>
              <a:t>35</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38"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40" name="CustomShape 2"/>
          <p:cNvSpPr/>
          <p:nvPr/>
        </p:nvSpPr>
        <p:spPr>
          <a:xfrm>
            <a:off x="1763280" y="1260360"/>
            <a:ext cx="3965040" cy="395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Consider the following example: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Should my right to freedom of speech be limited just because</a:t>
            </a:r>
            <a:r>
              <a:rPr lang="en-GB" sz="2000" b="0" strike="noStrike" spc="-1" dirty="0">
                <a:solidFill>
                  <a:srgbClr val="000000"/>
                </a:solidFill>
                <a:uFill>
                  <a:solidFill>
                    <a:srgbClr val="FFFFFF"/>
                  </a:solidFill>
                </a:uFill>
                <a:latin typeface="Arial"/>
                <a:ea typeface="DejaVu Sans"/>
              </a:rPr>
              <a:t> </a:t>
            </a:r>
            <a:r>
              <a:rPr lang="en-GB" sz="2400" b="0" strike="noStrike" spc="-1" dirty="0">
                <a:solidFill>
                  <a:srgbClr val="000000"/>
                </a:solidFill>
                <a:uFill>
                  <a:solidFill>
                    <a:srgbClr val="FFFFFF"/>
                  </a:solidFill>
                </a:uFill>
                <a:latin typeface="Arial"/>
                <a:ea typeface="DejaVu Sans"/>
              </a:rPr>
              <a:t>you disagree with me? </a:t>
            </a:r>
            <a:endParaRPr lang="en-GB" sz="1800" b="0" strike="noStrike" spc="-1" dirty="0">
              <a:solidFill>
                <a:srgbClr val="000000"/>
              </a:solidFill>
              <a:uFill>
                <a:solidFill>
                  <a:srgbClr val="FFFFFF"/>
                </a:solidFill>
              </a:uFill>
              <a:latin typeface="Arial"/>
            </a:endParaRPr>
          </a:p>
        </p:txBody>
      </p:sp>
      <p:sp>
        <p:nvSpPr>
          <p:cNvPr id="241" name="CustomShape 3"/>
          <p:cNvSpPr/>
          <p:nvPr/>
        </p:nvSpPr>
        <p:spPr>
          <a:xfrm>
            <a:off x="155520" y="-144360"/>
            <a:ext cx="303120" cy="303120"/>
          </a:xfrm>
          <a:prstGeom prst="rect">
            <a:avLst/>
          </a:prstGeom>
          <a:noFill/>
          <a:ln>
            <a:noFill/>
          </a:ln>
        </p:spPr>
        <p:style>
          <a:lnRef idx="0">
            <a:scrgbClr r="0" g="0" b="0"/>
          </a:lnRef>
          <a:fillRef idx="0">
            <a:scrgbClr r="0" g="0" b="0"/>
          </a:fillRef>
          <a:effectRef idx="0">
            <a:scrgbClr r="0" g="0" b="0"/>
          </a:effectRef>
          <a:fontRef idx="minor"/>
        </p:style>
      </p:sp>
      <p:pic>
        <p:nvPicPr>
          <p:cNvPr id="242" name="Picture 9"/>
          <p:cNvPicPr/>
          <p:nvPr/>
        </p:nvPicPr>
        <p:blipFill>
          <a:blip r:embed="rId4"/>
          <a:stretch/>
        </p:blipFill>
        <p:spPr>
          <a:xfrm>
            <a:off x="6307200" y="1260360"/>
            <a:ext cx="3263760" cy="3188160"/>
          </a:xfrm>
          <a:prstGeom prst="rect">
            <a:avLst/>
          </a:prstGeom>
          <a:ln>
            <a:noFill/>
          </a:ln>
        </p:spPr>
      </p:pic>
      <p:sp>
        <p:nvSpPr>
          <p:cNvPr id="2" name="TextBox 1">
            <a:extLst>
              <a:ext uri="{FF2B5EF4-FFF2-40B4-BE49-F238E27FC236}">
                <a16:creationId xmlns:a16="http://schemas.microsoft.com/office/drawing/2014/main" id="{55F9A566-3C41-45EB-BCDA-07C46257FE96}"/>
              </a:ext>
            </a:extLst>
          </p:cNvPr>
          <p:cNvSpPr txBox="1"/>
          <p:nvPr/>
        </p:nvSpPr>
        <p:spPr>
          <a:xfrm>
            <a:off x="8964976" y="6889023"/>
            <a:ext cx="5040216" cy="369332"/>
          </a:xfrm>
          <a:prstGeom prst="rect">
            <a:avLst/>
          </a:prstGeom>
          <a:noFill/>
        </p:spPr>
        <p:txBody>
          <a:bodyPr wrap="square">
            <a:spAutoFit/>
          </a:bodyPr>
          <a:lstStyle/>
          <a:p>
            <a:r>
              <a:rPr lang="en-GB" dirty="0"/>
              <a:t>36</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594520" y="1531440"/>
            <a:ext cx="5138280" cy="3075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0" strike="noStrike" spc="-1" dirty="0">
                <a:solidFill>
                  <a:srgbClr val="000000"/>
                </a:solidFill>
                <a:uFill>
                  <a:solidFill>
                    <a:srgbClr val="FFFFFF"/>
                  </a:solidFill>
                </a:uFill>
                <a:latin typeface="Arial"/>
                <a:ea typeface="DejaVu Sans"/>
              </a:rPr>
              <a:t>We could rewrite the rhetorical question as a declarative sentence: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My right to freedom of speech should not be limited just because you disagree with me</a:t>
            </a:r>
          </a:p>
          <a:p>
            <a:pPr>
              <a:lnSpc>
                <a:spcPct val="100000"/>
              </a:lnSpc>
            </a:pPr>
            <a:endParaRPr lang="en-GB" sz="2800" spc="-1" dirty="0">
              <a:solidFill>
                <a:srgbClr val="000000"/>
              </a:solidFill>
              <a:uFill>
                <a:solidFill>
                  <a:srgbClr val="FFFFFF"/>
                </a:solidFill>
              </a:uFill>
              <a:latin typeface="Arial"/>
              <a:ea typeface="DejaVu Sans"/>
            </a:endParaRPr>
          </a:p>
          <a:p>
            <a:pPr>
              <a:lnSpc>
                <a:spcPct val="100000"/>
              </a:lnSpc>
            </a:pPr>
            <a:r>
              <a:rPr lang="en-GB" sz="2800" b="0" strike="noStrike" spc="-1" dirty="0">
                <a:solidFill>
                  <a:srgbClr val="000000"/>
                </a:solidFill>
                <a:uFill>
                  <a:solidFill>
                    <a:srgbClr val="FFFFFF"/>
                  </a:solidFill>
                </a:uFill>
                <a:latin typeface="Arial"/>
                <a:ea typeface="DejaVu Sans"/>
              </a:rPr>
              <a:t>Rhetorical questions hinders the logical flow of an argument, add an element of distraction </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A41B679F-86A9-4FE5-89C9-CB06A8BE2612}"/>
              </a:ext>
            </a:extLst>
          </p:cNvPr>
          <p:cNvSpPr txBox="1"/>
          <p:nvPr/>
        </p:nvSpPr>
        <p:spPr>
          <a:xfrm>
            <a:off x="8964976" y="6889023"/>
            <a:ext cx="5040216" cy="369332"/>
          </a:xfrm>
          <a:prstGeom prst="rect">
            <a:avLst/>
          </a:prstGeom>
          <a:noFill/>
        </p:spPr>
        <p:txBody>
          <a:bodyPr wrap="square">
            <a:spAutoFit/>
          </a:bodyPr>
          <a:lstStyle/>
          <a:p>
            <a:r>
              <a:rPr lang="en-GB" dirty="0"/>
              <a:t>37</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45"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47" name="CustomShape 2"/>
          <p:cNvSpPr/>
          <p:nvPr/>
        </p:nvSpPr>
        <p:spPr>
          <a:xfrm>
            <a:off x="3884040" y="4437720"/>
            <a:ext cx="4461120" cy="377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uFill>
                  <a:solidFill>
                    <a:srgbClr val="FFFFFF"/>
                  </a:solidFill>
                </a:uFill>
                <a:latin typeface="Arial"/>
                <a:ea typeface="DejaVu Sans"/>
              </a:rPr>
              <a:t>4. Irony</a:t>
            </a:r>
            <a:r>
              <a:rPr lang="en-GB" sz="2800" b="0" strike="noStrike" spc="-1" dirty="0">
                <a:solidFill>
                  <a:srgbClr val="000000"/>
                </a:solidFill>
                <a:uFill>
                  <a:solidFill>
                    <a:srgbClr val="FFFFFF"/>
                  </a:solidFill>
                </a:uFill>
                <a:latin typeface="Arial"/>
                <a:ea typeface="DejaVu Sans"/>
              </a:rPr>
              <a:t>. takes the form of language that, taken literally, would convey the opposite of what they wish to convey</a:t>
            </a:r>
            <a:endParaRPr lang="en-GB" sz="1800" b="0" strike="noStrike" spc="-1" dirty="0">
              <a:solidFill>
                <a:srgbClr val="000000"/>
              </a:solidFill>
              <a:uFill>
                <a:solidFill>
                  <a:srgbClr val="FFFFFF"/>
                </a:solidFill>
              </a:uFill>
              <a:latin typeface="Arial"/>
            </a:endParaRPr>
          </a:p>
        </p:txBody>
      </p:sp>
      <p:pic>
        <p:nvPicPr>
          <p:cNvPr id="248" name="Picture 2"/>
          <p:cNvPicPr/>
          <p:nvPr/>
        </p:nvPicPr>
        <p:blipFill>
          <a:blip r:embed="rId4"/>
          <a:stretch/>
        </p:blipFill>
        <p:spPr>
          <a:xfrm>
            <a:off x="2016720" y="480240"/>
            <a:ext cx="7318080" cy="3450600"/>
          </a:xfrm>
          <a:prstGeom prst="rect">
            <a:avLst/>
          </a:prstGeom>
          <a:ln>
            <a:noFill/>
          </a:ln>
        </p:spPr>
      </p:pic>
      <p:sp>
        <p:nvSpPr>
          <p:cNvPr id="2" name="TextBox 1">
            <a:extLst>
              <a:ext uri="{FF2B5EF4-FFF2-40B4-BE49-F238E27FC236}">
                <a16:creationId xmlns:a16="http://schemas.microsoft.com/office/drawing/2014/main" id="{0EE51715-31FB-43C1-AEF3-7FF41E78B76C}"/>
              </a:ext>
            </a:extLst>
          </p:cNvPr>
          <p:cNvSpPr txBox="1"/>
          <p:nvPr/>
        </p:nvSpPr>
        <p:spPr>
          <a:xfrm>
            <a:off x="8964976" y="6889023"/>
            <a:ext cx="5040216" cy="369332"/>
          </a:xfrm>
          <a:prstGeom prst="rect">
            <a:avLst/>
          </a:prstGeom>
          <a:noFill/>
        </p:spPr>
        <p:txBody>
          <a:bodyPr wrap="square">
            <a:spAutoFit/>
          </a:bodyPr>
          <a:lstStyle/>
          <a:p>
            <a:r>
              <a:rPr lang="en-GB" dirty="0"/>
              <a:t>38</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5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54" name="CustomShape 2"/>
          <p:cNvSpPr/>
          <p:nvPr/>
        </p:nvSpPr>
        <p:spPr>
          <a:xfrm>
            <a:off x="2125084" y="390458"/>
            <a:ext cx="3843360" cy="214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dirty="0">
                <a:solidFill>
                  <a:srgbClr val="000000"/>
                </a:solidFill>
                <a:uFill>
                  <a:solidFill>
                    <a:srgbClr val="FFFFFF"/>
                  </a:solidFill>
                </a:uFill>
                <a:latin typeface="Arial"/>
                <a:ea typeface="DejaVu Sans"/>
              </a:rPr>
              <a:t>5.</a:t>
            </a:r>
            <a:r>
              <a:rPr lang="en-GB" sz="2800" b="0" strike="noStrike" spc="-1" dirty="0">
                <a:solidFill>
                  <a:srgbClr val="000000"/>
                </a:solidFill>
                <a:uFill>
                  <a:solidFill>
                    <a:srgbClr val="FFFFFF"/>
                  </a:solidFill>
                </a:uFill>
                <a:latin typeface="Arial"/>
                <a:ea typeface="DejaVu Sans"/>
              </a:rPr>
              <a:t> </a:t>
            </a:r>
            <a:r>
              <a:rPr lang="en-GB" sz="2800" spc="-1" dirty="0">
                <a:solidFill>
                  <a:srgbClr val="000000"/>
                </a:solidFill>
                <a:uFill>
                  <a:solidFill>
                    <a:srgbClr val="FFFFFF"/>
                  </a:solidFill>
                </a:uFill>
                <a:latin typeface="Arial"/>
                <a:ea typeface="DejaVu Sans"/>
              </a:rPr>
              <a:t>I</a:t>
            </a:r>
            <a:r>
              <a:rPr lang="en-GB" sz="2800" b="1" strike="noStrike" spc="-1" dirty="0">
                <a:solidFill>
                  <a:srgbClr val="000000"/>
                </a:solidFill>
                <a:uFill>
                  <a:solidFill>
                    <a:srgbClr val="FFFFFF"/>
                  </a:solidFill>
                </a:uFill>
                <a:latin typeface="Arial"/>
                <a:ea typeface="DejaVu Sans"/>
              </a:rPr>
              <a:t>mplicitly relative sentences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255" name="Picture 2"/>
          <p:cNvPicPr/>
          <p:nvPr/>
        </p:nvPicPr>
        <p:blipFill>
          <a:blip r:embed="rId4"/>
          <a:stretch/>
        </p:blipFill>
        <p:spPr>
          <a:xfrm>
            <a:off x="4446039" y="5046023"/>
            <a:ext cx="3807720" cy="2359800"/>
          </a:xfrm>
          <a:prstGeom prst="rect">
            <a:avLst/>
          </a:prstGeom>
          <a:ln>
            <a:noFill/>
          </a:ln>
        </p:spPr>
      </p:pic>
      <p:sp>
        <p:nvSpPr>
          <p:cNvPr id="6" name="TextBox 5">
            <a:extLst>
              <a:ext uri="{FF2B5EF4-FFF2-40B4-BE49-F238E27FC236}">
                <a16:creationId xmlns:a16="http://schemas.microsoft.com/office/drawing/2014/main" id="{B8795893-0415-4D7E-9AED-FF758720DF69}"/>
              </a:ext>
            </a:extLst>
          </p:cNvPr>
          <p:cNvSpPr txBox="1"/>
          <p:nvPr/>
        </p:nvSpPr>
        <p:spPr>
          <a:xfrm>
            <a:off x="2310789" y="1844003"/>
            <a:ext cx="6998464" cy="2985433"/>
          </a:xfrm>
          <a:prstGeom prst="rect">
            <a:avLst/>
          </a:prstGeom>
          <a:noFill/>
        </p:spPr>
        <p:txBody>
          <a:bodyPr wrap="square">
            <a:spAutoFit/>
          </a:bodyPr>
          <a:lstStyle/>
          <a:p>
            <a:pPr>
              <a:lnSpc>
                <a:spcPct val="100000"/>
              </a:lnSpc>
            </a:pPr>
            <a:r>
              <a:rPr lang="en-GB" sz="3200" b="0" strike="noStrike" spc="-1" dirty="0">
                <a:solidFill>
                  <a:srgbClr val="000000"/>
                </a:solidFill>
                <a:uFill>
                  <a:solidFill>
                    <a:srgbClr val="FFFFFF"/>
                  </a:solidFill>
                </a:uFill>
                <a:latin typeface="Arial"/>
                <a:ea typeface="DejaVu Sans"/>
              </a:rPr>
              <a:t>Consider these two examples</a:t>
            </a:r>
            <a:endParaRPr lang="en-GB" sz="2000" b="0" strike="noStrike" spc="-1" dirty="0">
              <a:solidFill>
                <a:srgbClr val="000000"/>
              </a:solidFill>
              <a:uFill>
                <a:solidFill>
                  <a:srgbClr val="FFFFFF"/>
                </a:solidFill>
              </a:uFill>
              <a:latin typeface="Arial"/>
            </a:endParaRPr>
          </a:p>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r>
              <a:rPr lang="en-GB" sz="3200" b="0" strike="noStrike" spc="-1" dirty="0">
                <a:solidFill>
                  <a:srgbClr val="000000"/>
                </a:solidFill>
                <a:uFill>
                  <a:solidFill>
                    <a:srgbClr val="FFFFFF"/>
                  </a:solidFill>
                </a:uFill>
                <a:latin typeface="Arial"/>
                <a:ea typeface="DejaVu Sans"/>
              </a:rPr>
              <a:t>1. She (my cousin) earns an above average salary.</a:t>
            </a:r>
            <a:endParaRPr lang="en-GB" sz="2000" b="0" strike="noStrike" spc="-1" dirty="0">
              <a:solidFill>
                <a:srgbClr val="000000"/>
              </a:solidFill>
              <a:uFill>
                <a:solidFill>
                  <a:srgbClr val="FFFFFF"/>
                </a:solidFill>
              </a:uFill>
              <a:latin typeface="Arial"/>
            </a:endParaRPr>
          </a:p>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r>
              <a:rPr lang="en-GB" sz="3200" b="0" strike="noStrike" spc="-1" dirty="0">
                <a:solidFill>
                  <a:srgbClr val="000000"/>
                </a:solidFill>
                <a:uFill>
                  <a:solidFill>
                    <a:srgbClr val="FFFFFF"/>
                  </a:solidFill>
                </a:uFill>
                <a:latin typeface="Arial"/>
                <a:ea typeface="DejaVu Sans"/>
              </a:rPr>
              <a:t>2. My aunt is a fast runner</a:t>
            </a:r>
            <a:endParaRPr lang="en-GB" sz="20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6C10C4FD-3479-481D-B86D-8922E5685037}"/>
              </a:ext>
            </a:extLst>
          </p:cNvPr>
          <p:cNvSpPr txBox="1"/>
          <p:nvPr/>
        </p:nvSpPr>
        <p:spPr>
          <a:xfrm>
            <a:off x="8964976" y="6889023"/>
            <a:ext cx="5040216" cy="369332"/>
          </a:xfrm>
          <a:prstGeom prst="rect">
            <a:avLst/>
          </a:prstGeom>
          <a:noFill/>
        </p:spPr>
        <p:txBody>
          <a:bodyPr wrap="square">
            <a:spAutoFit/>
          </a:bodyPr>
          <a:lstStyle/>
          <a:p>
            <a:r>
              <a:rPr lang="en-GB" dirty="0"/>
              <a:t>39</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1"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23" name="CustomShape 2"/>
          <p:cNvSpPr/>
          <p:nvPr/>
        </p:nvSpPr>
        <p:spPr>
          <a:xfrm>
            <a:off x="1958305" y="1592280"/>
            <a:ext cx="7619400" cy="315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0" strike="noStrike" spc="-1" dirty="0">
                <a:solidFill>
                  <a:srgbClr val="000000"/>
                </a:solidFill>
                <a:uFill>
                  <a:solidFill>
                    <a:srgbClr val="FFFFFF"/>
                  </a:solidFill>
                </a:uFill>
                <a:latin typeface="Arial"/>
                <a:ea typeface="DejaVu Sans"/>
              </a:rPr>
              <a:t>Rhetor tend to manipulate people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YET: Rhetoric is not always bad or undesirable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pic>
        <p:nvPicPr>
          <p:cNvPr id="124" name="Picture 94"/>
          <p:cNvPicPr/>
          <p:nvPr/>
        </p:nvPicPr>
        <p:blipFill>
          <a:blip r:embed="rId4"/>
          <a:stretch/>
        </p:blipFill>
        <p:spPr>
          <a:xfrm>
            <a:off x="4136239" y="3975621"/>
            <a:ext cx="4995720" cy="2742120"/>
          </a:xfrm>
          <a:prstGeom prst="rect">
            <a:avLst/>
          </a:prstGeom>
          <a:ln>
            <a:noFill/>
          </a:ln>
        </p:spPr>
      </p:pic>
      <p:sp>
        <p:nvSpPr>
          <p:cNvPr id="7" name="TextBox 6">
            <a:extLst>
              <a:ext uri="{FF2B5EF4-FFF2-40B4-BE49-F238E27FC236}">
                <a16:creationId xmlns:a16="http://schemas.microsoft.com/office/drawing/2014/main" id="{A9C6266B-DF86-43CB-BD63-F02DA3B1D63F}"/>
              </a:ext>
            </a:extLst>
          </p:cNvPr>
          <p:cNvSpPr txBox="1"/>
          <p:nvPr/>
        </p:nvSpPr>
        <p:spPr>
          <a:xfrm>
            <a:off x="2718412" y="741924"/>
            <a:ext cx="5040216" cy="400110"/>
          </a:xfrm>
          <a:prstGeom prst="rect">
            <a:avLst/>
          </a:prstGeom>
          <a:noFill/>
        </p:spPr>
        <p:txBody>
          <a:bodyPr wrap="square">
            <a:spAutoFit/>
          </a:bodyPr>
          <a:lstStyle/>
          <a:p>
            <a:pPr algn="ctr">
              <a:lnSpc>
                <a:spcPct val="100000"/>
              </a:lnSpc>
            </a:pPr>
            <a:r>
              <a:rPr lang="en-GB" sz="2000" spc="-1" dirty="0">
                <a:solidFill>
                  <a:srgbClr val="000000"/>
                </a:solidFill>
                <a:uFill>
                  <a:solidFill>
                    <a:srgbClr val="FFFFFF"/>
                  </a:solidFill>
                </a:uFill>
                <a:latin typeface="Arial"/>
                <a:ea typeface="DejaVu Sans"/>
              </a:rPr>
              <a:t>COMPARE IT WITH </a:t>
            </a:r>
            <a:r>
              <a:rPr lang="en-GB" sz="2000" b="0" strike="noStrike" spc="-1" dirty="0">
                <a:solidFill>
                  <a:srgbClr val="000000"/>
                </a:solidFill>
                <a:uFill>
                  <a:solidFill>
                    <a:srgbClr val="FFFFFF"/>
                  </a:solidFill>
                </a:uFill>
                <a:latin typeface="Arial"/>
                <a:ea typeface="DejaVu Sans"/>
              </a:rPr>
              <a:t>RHETORIC</a:t>
            </a:r>
            <a:endParaRPr lang="en-GB"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42DFA1C6-0C74-446D-BDA0-71C00554C435}"/>
              </a:ext>
            </a:extLst>
          </p:cNvPr>
          <p:cNvSpPr txBox="1"/>
          <p:nvPr/>
        </p:nvSpPr>
        <p:spPr>
          <a:xfrm>
            <a:off x="8964976" y="6889023"/>
            <a:ext cx="5040216" cy="369332"/>
          </a:xfrm>
          <a:prstGeom prst="rect">
            <a:avLst/>
          </a:prstGeom>
          <a:noFill/>
        </p:spPr>
        <p:txBody>
          <a:bodyPr wrap="square">
            <a:spAutoFit/>
          </a:bodyPr>
          <a:lstStyle/>
          <a:p>
            <a:r>
              <a:rPr lang="en-GB" dirty="0"/>
              <a:t>4</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5919740" y="4776342"/>
            <a:ext cx="3002040" cy="10272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b="0" strike="noStrike" spc="-1" dirty="0">
                <a:solidFill>
                  <a:srgbClr val="000000"/>
                </a:solidFill>
                <a:uFill>
                  <a:solidFill>
                    <a:srgbClr val="FFFFFF"/>
                  </a:solidFill>
                </a:uFill>
                <a:latin typeface="Arial"/>
                <a:ea typeface="DejaVu Sans"/>
              </a:rPr>
              <a:t>1. What is the reference</a:t>
            </a:r>
            <a:r>
              <a:rPr lang="en-GB" sz="2400" spc="-1" dirty="0">
                <a:solidFill>
                  <a:srgbClr val="000000"/>
                </a:solidFill>
                <a:uFill>
                  <a:solidFill>
                    <a:srgbClr val="FFFFFF"/>
                  </a:solidFill>
                </a:uFill>
                <a:latin typeface="Arial"/>
                <a:ea typeface="DejaVu Sans"/>
              </a:rPr>
              <a:t> group?</a:t>
            </a:r>
            <a:endParaRPr lang="en-GB" sz="1800" b="0" strike="noStrike" spc="-1" dirty="0">
              <a:solidFill>
                <a:srgbClr val="000000"/>
              </a:solidFill>
              <a:uFill>
                <a:solidFill>
                  <a:srgbClr val="FFFFFF"/>
                </a:solidFill>
              </a:uFill>
              <a:latin typeface="Arial"/>
            </a:endParaRPr>
          </a:p>
        </p:txBody>
      </p:sp>
      <p:pic>
        <p:nvPicPr>
          <p:cNvPr id="261" name="Picture 4"/>
          <p:cNvPicPr/>
          <p:nvPr/>
        </p:nvPicPr>
        <p:blipFill>
          <a:blip r:embed="rId2"/>
          <a:stretch/>
        </p:blipFill>
        <p:spPr>
          <a:xfrm>
            <a:off x="1864980" y="4776342"/>
            <a:ext cx="2274120" cy="2274120"/>
          </a:xfrm>
          <a:prstGeom prst="rect">
            <a:avLst/>
          </a:prstGeom>
          <a:ln>
            <a:noFill/>
          </a:ln>
        </p:spPr>
      </p:pic>
      <p:pic>
        <p:nvPicPr>
          <p:cNvPr id="262" name="Picture 8"/>
          <p:cNvPicPr/>
          <p:nvPr/>
        </p:nvPicPr>
        <p:blipFill>
          <a:blip r:embed="rId3"/>
          <a:stretch/>
        </p:blipFill>
        <p:spPr>
          <a:xfrm>
            <a:off x="716040" y="886597"/>
            <a:ext cx="3624120" cy="2413440"/>
          </a:xfrm>
          <a:prstGeom prst="rect">
            <a:avLst/>
          </a:prstGeom>
          <a:ln>
            <a:noFill/>
          </a:ln>
        </p:spPr>
      </p:pic>
      <p:pic>
        <p:nvPicPr>
          <p:cNvPr id="1026" name="Picture 2" descr="I'm A Nice Girl, But That Doesn't Mean I'm A Doormat">
            <a:extLst>
              <a:ext uri="{FF2B5EF4-FFF2-40B4-BE49-F238E27FC236}">
                <a16:creationId xmlns:a16="http://schemas.microsoft.com/office/drawing/2014/main" id="{F79E43C8-0E2D-4DA3-90D9-65A978C8B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955" y="2106889"/>
            <a:ext cx="3682630" cy="2468688"/>
          </a:xfrm>
          <a:prstGeom prst="rect">
            <a:avLst/>
          </a:prstGeom>
          <a:noFill/>
          <a:extLst>
            <a:ext uri="{909E8E84-426E-40DD-AFC4-6F175D3DCCD1}">
              <a14:hiddenFill xmlns:a14="http://schemas.microsoft.com/office/drawing/2010/main">
                <a:solidFill>
                  <a:srgbClr val="FFFFFF"/>
                </a:solidFill>
              </a14:hiddenFill>
            </a:ext>
          </a:extLst>
        </p:spPr>
      </p:pic>
      <p:sp>
        <p:nvSpPr>
          <p:cNvPr id="2" name="Стрелка: влево 1">
            <a:extLst>
              <a:ext uri="{FF2B5EF4-FFF2-40B4-BE49-F238E27FC236}">
                <a16:creationId xmlns:a16="http://schemas.microsoft.com/office/drawing/2014/main" id="{71DE42CA-942B-4A0F-8C3C-0F48F85EABBE}"/>
              </a:ext>
            </a:extLst>
          </p:cNvPr>
          <p:cNvSpPr/>
          <p:nvPr/>
        </p:nvSpPr>
        <p:spPr>
          <a:xfrm>
            <a:off x="4605051" y="2500829"/>
            <a:ext cx="925416" cy="473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Стрелка: влево 7">
            <a:extLst>
              <a:ext uri="{FF2B5EF4-FFF2-40B4-BE49-F238E27FC236}">
                <a16:creationId xmlns:a16="http://schemas.microsoft.com/office/drawing/2014/main" id="{D6528ED6-5C92-4DEF-85E9-C5D03899FA0B}"/>
              </a:ext>
            </a:extLst>
          </p:cNvPr>
          <p:cNvSpPr/>
          <p:nvPr/>
        </p:nvSpPr>
        <p:spPr>
          <a:xfrm>
            <a:off x="4548350" y="4432721"/>
            <a:ext cx="925416" cy="473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DC1D321-57D6-4634-89F3-C3DE7AF018A4}"/>
              </a:ext>
            </a:extLst>
          </p:cNvPr>
          <p:cNvSpPr txBox="1"/>
          <p:nvPr/>
        </p:nvSpPr>
        <p:spPr>
          <a:xfrm>
            <a:off x="8964976" y="6889023"/>
            <a:ext cx="5040216" cy="369332"/>
          </a:xfrm>
          <a:prstGeom prst="rect">
            <a:avLst/>
          </a:prstGeom>
          <a:noFill/>
        </p:spPr>
        <p:txBody>
          <a:bodyPr wrap="square">
            <a:spAutoFit/>
          </a:bodyPr>
          <a:lstStyle/>
          <a:p>
            <a:r>
              <a:rPr lang="en-GB" dirty="0"/>
              <a:t>40</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Picture 2"/>
          <p:cNvPicPr/>
          <p:nvPr/>
        </p:nvPicPr>
        <p:blipFill>
          <a:blip r:embed="rId2"/>
          <a:stretch/>
        </p:blipFill>
        <p:spPr>
          <a:xfrm>
            <a:off x="5572526" y="3140215"/>
            <a:ext cx="3164760" cy="1697760"/>
          </a:xfrm>
          <a:prstGeom prst="rect">
            <a:avLst/>
          </a:prstGeom>
          <a:ln>
            <a:noFill/>
          </a:ln>
        </p:spPr>
      </p:pic>
      <p:pic>
        <p:nvPicPr>
          <p:cNvPr id="266" name="Picture 4"/>
          <p:cNvPicPr/>
          <p:nvPr/>
        </p:nvPicPr>
        <p:blipFill>
          <a:blip r:embed="rId3"/>
          <a:stretch/>
        </p:blipFill>
        <p:spPr>
          <a:xfrm>
            <a:off x="1821674" y="636818"/>
            <a:ext cx="3366000" cy="1892520"/>
          </a:xfrm>
          <a:prstGeom prst="rect">
            <a:avLst/>
          </a:prstGeom>
          <a:ln>
            <a:noFill/>
          </a:ln>
        </p:spPr>
      </p:pic>
      <p:pic>
        <p:nvPicPr>
          <p:cNvPr id="267" name="Picture 6"/>
          <p:cNvPicPr/>
          <p:nvPr/>
        </p:nvPicPr>
        <p:blipFill>
          <a:blip r:embed="rId4"/>
          <a:stretch/>
        </p:blipFill>
        <p:spPr>
          <a:xfrm>
            <a:off x="1942859" y="3507748"/>
            <a:ext cx="2040480" cy="3272400"/>
          </a:xfrm>
          <a:prstGeom prst="rect">
            <a:avLst/>
          </a:prstGeom>
          <a:ln>
            <a:noFill/>
          </a:ln>
        </p:spPr>
      </p:pic>
      <p:sp>
        <p:nvSpPr>
          <p:cNvPr id="268" name="CustomShape 2"/>
          <p:cNvSpPr/>
          <p:nvPr/>
        </p:nvSpPr>
        <p:spPr>
          <a:xfrm>
            <a:off x="5187674" y="4915260"/>
            <a:ext cx="375984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800" b="0" strike="noStrike" spc="-1" dirty="0">
                <a:solidFill>
                  <a:srgbClr val="000000"/>
                </a:solidFill>
                <a:uFill>
                  <a:solidFill>
                    <a:srgbClr val="FFFFFF"/>
                  </a:solidFill>
                </a:uFill>
                <a:latin typeface="Arial"/>
                <a:ea typeface="DejaVu Sans"/>
              </a:rPr>
              <a:t>Or consider the one about my aunt</a:t>
            </a:r>
            <a:endParaRPr lang="en-GB" sz="1800" b="0" strike="noStrike" spc="-1" dirty="0">
              <a:solidFill>
                <a:srgbClr val="000000"/>
              </a:solidFill>
              <a:uFill>
                <a:solidFill>
                  <a:srgbClr val="FFFFFF"/>
                </a:solidFill>
              </a:uFill>
              <a:latin typeface="Arial"/>
            </a:endParaRPr>
          </a:p>
        </p:txBody>
      </p:sp>
      <p:sp>
        <p:nvSpPr>
          <p:cNvPr id="8" name="Стрелка: влево 7">
            <a:extLst>
              <a:ext uri="{FF2B5EF4-FFF2-40B4-BE49-F238E27FC236}">
                <a16:creationId xmlns:a16="http://schemas.microsoft.com/office/drawing/2014/main" id="{2FF0BCAC-1153-4FCA-A576-A881A4B6CEF5}"/>
              </a:ext>
            </a:extLst>
          </p:cNvPr>
          <p:cNvSpPr/>
          <p:nvPr/>
        </p:nvSpPr>
        <p:spPr>
          <a:xfrm>
            <a:off x="4262258" y="3989095"/>
            <a:ext cx="925416" cy="473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Стрелка: влево 8">
            <a:extLst>
              <a:ext uri="{FF2B5EF4-FFF2-40B4-BE49-F238E27FC236}">
                <a16:creationId xmlns:a16="http://schemas.microsoft.com/office/drawing/2014/main" id="{9BF62F82-AF86-4042-B5A7-849A10993007}"/>
              </a:ext>
            </a:extLst>
          </p:cNvPr>
          <p:cNvSpPr/>
          <p:nvPr/>
        </p:nvSpPr>
        <p:spPr>
          <a:xfrm rot="2818936">
            <a:off x="5343180" y="2326169"/>
            <a:ext cx="925416" cy="4737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D6EF877-3181-4DCC-ACD0-79B4B47B923E}"/>
              </a:ext>
            </a:extLst>
          </p:cNvPr>
          <p:cNvSpPr txBox="1"/>
          <p:nvPr/>
        </p:nvSpPr>
        <p:spPr>
          <a:xfrm>
            <a:off x="9117376" y="7041423"/>
            <a:ext cx="5040216" cy="369332"/>
          </a:xfrm>
          <a:prstGeom prst="rect">
            <a:avLst/>
          </a:prstGeom>
          <a:noFill/>
        </p:spPr>
        <p:txBody>
          <a:bodyPr wrap="square">
            <a:spAutoFit/>
          </a:bodyPr>
          <a:lstStyle/>
          <a:p>
            <a:r>
              <a:rPr lang="en-GB" sz="1800" dirty="0"/>
              <a:t>41</a:t>
            </a:r>
            <a:endParaRPr lang="en-GB"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69"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71" name="CustomShape 2"/>
          <p:cNvSpPr/>
          <p:nvPr/>
        </p:nvSpPr>
        <p:spPr>
          <a:xfrm>
            <a:off x="3163255" y="915120"/>
            <a:ext cx="5297760" cy="507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000" b="1" strike="noStrike" spc="-1" dirty="0">
                <a:solidFill>
                  <a:srgbClr val="000000"/>
                </a:solidFill>
                <a:uFill>
                  <a:solidFill>
                    <a:srgbClr val="FFFFFF"/>
                  </a:solidFill>
                </a:uFill>
                <a:latin typeface="Arial"/>
                <a:ea typeface="DejaVu Sans"/>
              </a:rPr>
              <a:t>ANOTHER SOURCE OF PROBLEMS FOR ARGUMENT INTERPRETATION</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6. Quantifiers = words </a:t>
            </a:r>
            <a:r>
              <a:rPr lang="en-GB" sz="2400" spc="-1" dirty="0">
                <a:solidFill>
                  <a:srgbClr val="000000"/>
                </a:solidFill>
                <a:uFill>
                  <a:solidFill>
                    <a:srgbClr val="FFFFFF"/>
                  </a:solidFill>
                </a:uFill>
                <a:latin typeface="Arial"/>
                <a:ea typeface="DejaVu Sans"/>
              </a:rPr>
              <a:t>such as </a:t>
            </a:r>
            <a:r>
              <a:rPr lang="en-GB" sz="2400" b="0" strike="noStrike" spc="-1" dirty="0">
                <a:solidFill>
                  <a:srgbClr val="000000"/>
                </a:solidFill>
                <a:uFill>
                  <a:solidFill>
                    <a:srgbClr val="FFFFFF"/>
                  </a:solidFill>
                </a:uFill>
                <a:latin typeface="Arial"/>
                <a:ea typeface="DejaVu Sans"/>
              </a:rPr>
              <a:t>‘</a:t>
            </a:r>
            <a:r>
              <a:rPr lang="en-GB" sz="2400" b="0" i="1" strike="noStrike" spc="-1" dirty="0">
                <a:solidFill>
                  <a:srgbClr val="000000"/>
                </a:solidFill>
                <a:uFill>
                  <a:solidFill>
                    <a:srgbClr val="FFFFFF"/>
                  </a:solidFill>
                </a:uFill>
                <a:latin typeface="Arial"/>
                <a:ea typeface="DejaVu Sans"/>
              </a:rPr>
              <a:t>all, some, few, nearly all, lots of, most , always’.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BD529BE3-B3D6-44C3-A516-7B1016950E4A}"/>
              </a:ext>
            </a:extLst>
          </p:cNvPr>
          <p:cNvSpPr txBox="1"/>
          <p:nvPr/>
        </p:nvSpPr>
        <p:spPr>
          <a:xfrm>
            <a:off x="8964976" y="6889023"/>
            <a:ext cx="5040216" cy="369332"/>
          </a:xfrm>
          <a:prstGeom prst="rect">
            <a:avLst/>
          </a:prstGeom>
          <a:noFill/>
        </p:spPr>
        <p:txBody>
          <a:bodyPr wrap="square">
            <a:spAutoFit/>
          </a:bodyPr>
          <a:lstStyle/>
          <a:p>
            <a:r>
              <a:rPr lang="en-GB" dirty="0"/>
              <a:t>42</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72"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274" name="CustomShape 2"/>
          <p:cNvSpPr/>
          <p:nvPr/>
        </p:nvSpPr>
        <p:spPr>
          <a:xfrm>
            <a:off x="6156360" y="651960"/>
            <a:ext cx="3414600" cy="53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1" strike="noStrike" spc="-1">
                <a:solidFill>
                  <a:srgbClr val="000000"/>
                </a:solidFill>
                <a:uFill>
                  <a:solidFill>
                    <a:srgbClr val="FFFFFF"/>
                  </a:solidFill>
                </a:uFill>
                <a:latin typeface="Arial"/>
                <a:ea typeface="DejaVu Sans"/>
              </a:rPr>
              <a:t>Problems with Quantifiers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800" b="0" strike="noStrike" spc="-1">
                <a:solidFill>
                  <a:srgbClr val="000000"/>
                </a:solidFill>
                <a:uFill>
                  <a:solidFill>
                    <a:srgbClr val="FFFFFF"/>
                  </a:solidFill>
                </a:uFill>
                <a:latin typeface="Arial"/>
                <a:ea typeface="DejaVu Sans"/>
              </a:rPr>
              <a:t>1. Vague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800" b="0" strike="noStrike" spc="-1">
                <a:solidFill>
                  <a:srgbClr val="000000"/>
                </a:solidFill>
                <a:uFill>
                  <a:solidFill>
                    <a:srgbClr val="FFFFFF"/>
                  </a:solidFill>
                </a:uFill>
                <a:latin typeface="Arial"/>
                <a:ea typeface="DejaVu Sans"/>
              </a:rPr>
              <a:t>2. Lead to false generalisations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2800" b="0" strike="noStrike" spc="-1">
                <a:solidFill>
                  <a:srgbClr val="000000"/>
                </a:solidFill>
                <a:uFill>
                  <a:solidFill>
                    <a:srgbClr val="FFFFFF"/>
                  </a:solidFill>
                </a:uFill>
                <a:latin typeface="Arial"/>
                <a:ea typeface="DejaVu Sans"/>
              </a:rPr>
              <a:t>3. Not precise</a:t>
            </a:r>
            <a:endParaRPr lang="en-GB" sz="1800" b="0" strike="noStrike" spc="-1">
              <a:solidFill>
                <a:srgbClr val="000000"/>
              </a:solidFill>
              <a:uFill>
                <a:solidFill>
                  <a:srgbClr val="FFFFFF"/>
                </a:solidFill>
              </a:uFill>
              <a:latin typeface="Arial"/>
            </a:endParaRPr>
          </a:p>
        </p:txBody>
      </p:sp>
      <p:pic>
        <p:nvPicPr>
          <p:cNvPr id="275" name="Picture 2"/>
          <p:cNvPicPr/>
          <p:nvPr/>
        </p:nvPicPr>
        <p:blipFill>
          <a:blip r:embed="rId4"/>
          <a:stretch/>
        </p:blipFill>
        <p:spPr>
          <a:xfrm>
            <a:off x="502920" y="1626120"/>
            <a:ext cx="5181480" cy="3885840"/>
          </a:xfrm>
          <a:prstGeom prst="rect">
            <a:avLst/>
          </a:prstGeom>
          <a:ln>
            <a:noFill/>
          </a:ln>
        </p:spPr>
      </p:pic>
      <p:sp>
        <p:nvSpPr>
          <p:cNvPr id="2" name="TextBox 1">
            <a:extLst>
              <a:ext uri="{FF2B5EF4-FFF2-40B4-BE49-F238E27FC236}">
                <a16:creationId xmlns:a16="http://schemas.microsoft.com/office/drawing/2014/main" id="{1DBADB99-205E-46C3-9B15-CAA1FAA1AB29}"/>
              </a:ext>
            </a:extLst>
          </p:cNvPr>
          <p:cNvSpPr txBox="1"/>
          <p:nvPr/>
        </p:nvSpPr>
        <p:spPr>
          <a:xfrm>
            <a:off x="8964976" y="6889023"/>
            <a:ext cx="5040216" cy="369332"/>
          </a:xfrm>
          <a:prstGeom prst="rect">
            <a:avLst/>
          </a:prstGeom>
          <a:noFill/>
        </p:spPr>
        <p:txBody>
          <a:bodyPr wrap="square">
            <a:spAutoFit/>
          </a:bodyPr>
          <a:lstStyle/>
          <a:p>
            <a:r>
              <a:rPr lang="en-GB" dirty="0"/>
              <a:t>43</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F4F98B-7101-4C5B-9D49-0E6684A0212B}"/>
              </a:ext>
            </a:extLst>
          </p:cNvPr>
          <p:cNvSpPr>
            <a:spLocks noGrp="1"/>
          </p:cNvSpPr>
          <p:nvPr>
            <p:ph type="title"/>
          </p:nvPr>
        </p:nvSpPr>
        <p:spPr/>
        <p:txBody>
          <a:bodyPr/>
          <a:lstStyle/>
          <a:p>
            <a:r>
              <a:rPr lang="en-GB" i="1" u="sng" dirty="0"/>
              <a:t>WHAT WE LEARNED TODAY:</a:t>
            </a:r>
          </a:p>
        </p:txBody>
      </p:sp>
      <p:sp>
        <p:nvSpPr>
          <p:cNvPr id="5" name="TextBox 4">
            <a:extLst>
              <a:ext uri="{FF2B5EF4-FFF2-40B4-BE49-F238E27FC236}">
                <a16:creationId xmlns:a16="http://schemas.microsoft.com/office/drawing/2014/main" id="{1C6AF553-8F1F-4B86-8363-4E84F242F3B6}"/>
              </a:ext>
            </a:extLst>
          </p:cNvPr>
          <p:cNvSpPr txBox="1"/>
          <p:nvPr/>
        </p:nvSpPr>
        <p:spPr>
          <a:xfrm>
            <a:off x="1112704" y="2199685"/>
            <a:ext cx="8463296" cy="3970318"/>
          </a:xfrm>
          <a:prstGeom prst="rect">
            <a:avLst/>
          </a:prstGeom>
          <a:noFill/>
        </p:spPr>
        <p:txBody>
          <a:bodyPr wrap="square">
            <a:spAutoFit/>
          </a:bodyPr>
          <a:lstStyle/>
          <a:p>
            <a:r>
              <a:rPr lang="en-GB" sz="2800" dirty="0"/>
              <a:t>1. difference between rhetoric and logic</a:t>
            </a:r>
          </a:p>
          <a:p>
            <a:r>
              <a:rPr lang="en-GB" sz="2800" dirty="0"/>
              <a:t>2 difference between a claim and an argument</a:t>
            </a:r>
          </a:p>
          <a:p>
            <a:r>
              <a:rPr lang="en-GB" sz="2800" dirty="0"/>
              <a:t>3 what is an argument and what are its components</a:t>
            </a:r>
          </a:p>
          <a:p>
            <a:r>
              <a:rPr lang="en-GB" sz="2800" dirty="0"/>
              <a:t>4. what is an extended argument</a:t>
            </a:r>
          </a:p>
          <a:p>
            <a:r>
              <a:rPr lang="en-GB" sz="2800" dirty="0"/>
              <a:t>5. how we can identify, reconstruct, and assess an argument</a:t>
            </a:r>
          </a:p>
          <a:p>
            <a:r>
              <a:rPr lang="en-GB" sz="2800" dirty="0"/>
              <a:t>6. how to interpret an argument (ambiguity, vagueness, rhetorical questions, irony, implicit relative statement, quantifiers)</a:t>
            </a:r>
          </a:p>
        </p:txBody>
      </p:sp>
      <p:sp>
        <p:nvSpPr>
          <p:cNvPr id="3" name="TextBox 2">
            <a:extLst>
              <a:ext uri="{FF2B5EF4-FFF2-40B4-BE49-F238E27FC236}">
                <a16:creationId xmlns:a16="http://schemas.microsoft.com/office/drawing/2014/main" id="{A9324AC5-AF43-475D-B4C2-59FAF0F3867F}"/>
              </a:ext>
            </a:extLst>
          </p:cNvPr>
          <p:cNvSpPr txBox="1"/>
          <p:nvPr/>
        </p:nvSpPr>
        <p:spPr>
          <a:xfrm>
            <a:off x="8964976" y="6889023"/>
            <a:ext cx="5040216" cy="369332"/>
          </a:xfrm>
          <a:prstGeom prst="rect">
            <a:avLst/>
          </a:prstGeom>
          <a:noFill/>
        </p:spPr>
        <p:txBody>
          <a:bodyPr wrap="square">
            <a:spAutoFit/>
          </a:bodyPr>
          <a:lstStyle/>
          <a:p>
            <a:r>
              <a:rPr lang="en-GB" dirty="0"/>
              <a:t>44</a:t>
            </a:r>
          </a:p>
        </p:txBody>
      </p:sp>
    </p:spTree>
    <p:extLst>
      <p:ext uri="{BB962C8B-B14F-4D97-AF65-F5344CB8AC3E}">
        <p14:creationId xmlns:p14="http://schemas.microsoft.com/office/powerpoint/2010/main" val="411066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27" name="CustomShape 2"/>
          <p:cNvSpPr/>
          <p:nvPr/>
        </p:nvSpPr>
        <p:spPr>
          <a:xfrm>
            <a:off x="2919471" y="0"/>
            <a:ext cx="7033710" cy="50355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r>
              <a:rPr lang="en-GB" sz="2000" b="0" strike="noStrike" spc="-1" dirty="0">
                <a:solidFill>
                  <a:srgbClr val="000000"/>
                </a:solidFill>
                <a:uFill>
                  <a:solidFill>
                    <a:srgbClr val="FFFFFF"/>
                  </a:solidFill>
                </a:uFill>
                <a:latin typeface="Arial"/>
                <a:ea typeface="DejaVu Sans"/>
              </a:rPr>
              <a:t>‘The British Empire and the French Republic, linked together in their cause</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and in their need, will defend to the death their native soil, aiding each other</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like good comrades to the utmost of their strength. Even though large tracts</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of Europe and many old and famous States have fallen or may fall into the</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grip of the Gestapo and all the odious apparatus of Nazi rule, we shall not</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flag or fail. </a:t>
            </a:r>
          </a:p>
          <a:p>
            <a:pPr>
              <a:lnSpc>
                <a:spcPct val="100000"/>
              </a:lnSpc>
            </a:pPr>
            <a:endParaRPr lang="en-GB" sz="2000" spc="-1" dirty="0">
              <a:solidFill>
                <a:srgbClr val="000000"/>
              </a:solidFill>
              <a:uFill>
                <a:solidFill>
                  <a:srgbClr val="FFFFFF"/>
                </a:solidFill>
              </a:uFill>
              <a:latin typeface="Arial"/>
              <a:ea typeface="DejaVu Sans"/>
            </a:endParaRPr>
          </a:p>
          <a:p>
            <a:pPr>
              <a:lnSpc>
                <a:spcPct val="100000"/>
              </a:lnSpc>
            </a:pPr>
            <a:r>
              <a:rPr lang="en-GB" sz="2000" b="0" strike="noStrike" spc="-1" dirty="0">
                <a:solidFill>
                  <a:srgbClr val="000000"/>
                </a:solidFill>
                <a:uFill>
                  <a:solidFill>
                    <a:srgbClr val="FFFFFF"/>
                  </a:solidFill>
                </a:uFill>
                <a:latin typeface="Arial"/>
                <a:ea typeface="DejaVu Sans"/>
              </a:rPr>
              <a:t>We shall go on to the end, we shall fight in France, we shall</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fight on the seas and oceans, we shall fight with growing confidence and</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growing strength in the air, we shall defend our Island, whatever the cost</a:t>
            </a:r>
            <a:r>
              <a:rPr lang="en-GB" sz="2000" spc="-1" dirty="0">
                <a:solidFill>
                  <a:srgbClr val="000000"/>
                </a:solidFill>
                <a:uFill>
                  <a:solidFill>
                    <a:srgbClr val="FFFFFF"/>
                  </a:solidFill>
                </a:uFill>
                <a:latin typeface="Arial"/>
              </a:rPr>
              <a:t> </a:t>
            </a:r>
            <a:r>
              <a:rPr lang="en-GB" sz="2000" b="0" strike="noStrike" spc="-1" dirty="0">
                <a:solidFill>
                  <a:srgbClr val="000000"/>
                </a:solidFill>
                <a:uFill>
                  <a:solidFill>
                    <a:srgbClr val="FFFFFF"/>
                  </a:solidFill>
                </a:uFill>
                <a:latin typeface="Arial"/>
                <a:ea typeface="DejaVu Sans"/>
              </a:rPr>
              <a:t>may be, we shall fight on the beaches, we shall fight on the landing grounds, we shall fight in the fields and in the streets, we shall fight in the hills; we shall never surrender, and even if, which I do not for a moment believe, this Island or a large part of it were subjugated and starving, then our Empire beyond the seas, armed and guarded by the British Fleet, would carry on the struggle, until in God’s good time, the New World, with all its power and might, steps forth to the rescue and the liberation of the old’.</a:t>
            </a:r>
            <a:endParaRPr lang="en-GB" sz="20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F40E287D-3F6C-447D-B72E-09094E09CB83}"/>
              </a:ext>
            </a:extLst>
          </p:cNvPr>
          <p:cNvSpPr txBox="1"/>
          <p:nvPr/>
        </p:nvSpPr>
        <p:spPr>
          <a:xfrm>
            <a:off x="8964976" y="6889023"/>
            <a:ext cx="5040216" cy="369332"/>
          </a:xfrm>
          <a:prstGeom prst="rect">
            <a:avLst/>
          </a:prstGeom>
          <a:noFill/>
        </p:spPr>
        <p:txBody>
          <a:bodyPr wrap="square">
            <a:spAutoFit/>
          </a:bodyPr>
          <a:lstStyle/>
          <a:p>
            <a:r>
              <a:rPr lang="en-GB" dirty="0"/>
              <a:t>5</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29"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31" name="CustomShape 2"/>
          <p:cNvSpPr/>
          <p:nvPr/>
        </p:nvSpPr>
        <p:spPr>
          <a:xfrm>
            <a:off x="2315880" y="1160280"/>
            <a:ext cx="3523060" cy="87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400" b="0" strike="noStrike" spc="-1" dirty="0">
                <a:solidFill>
                  <a:srgbClr val="000000"/>
                </a:solidFill>
                <a:uFill>
                  <a:solidFill>
                    <a:srgbClr val="FFFFFF"/>
                  </a:solidFill>
                </a:uFill>
                <a:latin typeface="Arial"/>
                <a:ea typeface="DejaVu Sans"/>
              </a:rPr>
              <a:t>But rhetoric can CERTAINLY be bad….</a:t>
            </a:r>
            <a:endParaRPr lang="en-GB" sz="1800" b="0" strike="noStrike" spc="-1" dirty="0">
              <a:solidFill>
                <a:srgbClr val="000000"/>
              </a:solidFill>
              <a:uFill>
                <a:solidFill>
                  <a:srgbClr val="FFFFFF"/>
                </a:solidFill>
              </a:uFill>
              <a:latin typeface="Arial"/>
            </a:endParaRPr>
          </a:p>
        </p:txBody>
      </p:sp>
      <p:pic>
        <p:nvPicPr>
          <p:cNvPr id="132" name="Picture 105"/>
          <p:cNvPicPr/>
          <p:nvPr/>
        </p:nvPicPr>
        <p:blipFill>
          <a:blip r:embed="rId4"/>
          <a:stretch/>
        </p:blipFill>
        <p:spPr>
          <a:xfrm>
            <a:off x="4761720" y="2808360"/>
            <a:ext cx="2195280" cy="2656440"/>
          </a:xfrm>
          <a:prstGeom prst="rect">
            <a:avLst/>
          </a:prstGeom>
          <a:ln>
            <a:noFill/>
          </a:ln>
        </p:spPr>
      </p:pic>
      <p:pic>
        <p:nvPicPr>
          <p:cNvPr id="133" name="Picture 106"/>
          <p:cNvPicPr/>
          <p:nvPr/>
        </p:nvPicPr>
        <p:blipFill>
          <a:blip r:embed="rId5"/>
          <a:stretch/>
        </p:blipFill>
        <p:spPr>
          <a:xfrm>
            <a:off x="2080440" y="3677040"/>
            <a:ext cx="2200320" cy="2182680"/>
          </a:xfrm>
          <a:prstGeom prst="rect">
            <a:avLst/>
          </a:prstGeom>
          <a:ln>
            <a:noFill/>
          </a:ln>
        </p:spPr>
      </p:pic>
      <p:pic>
        <p:nvPicPr>
          <p:cNvPr id="134" name="Picture 107"/>
          <p:cNvPicPr/>
          <p:nvPr/>
        </p:nvPicPr>
        <p:blipFill>
          <a:blip r:embed="rId6"/>
          <a:stretch/>
        </p:blipFill>
        <p:spPr>
          <a:xfrm>
            <a:off x="7561800" y="3007080"/>
            <a:ext cx="1596960" cy="1982520"/>
          </a:xfrm>
          <a:prstGeom prst="rect">
            <a:avLst/>
          </a:prstGeom>
          <a:ln>
            <a:noFill/>
          </a:ln>
        </p:spPr>
      </p:pic>
      <p:sp>
        <p:nvSpPr>
          <p:cNvPr id="2" name="TextBox 1">
            <a:extLst>
              <a:ext uri="{FF2B5EF4-FFF2-40B4-BE49-F238E27FC236}">
                <a16:creationId xmlns:a16="http://schemas.microsoft.com/office/drawing/2014/main" id="{E9EF46CF-3A50-4630-95BC-CC5235434E3D}"/>
              </a:ext>
            </a:extLst>
          </p:cNvPr>
          <p:cNvSpPr txBox="1"/>
          <p:nvPr/>
        </p:nvSpPr>
        <p:spPr>
          <a:xfrm>
            <a:off x="8964976" y="6889023"/>
            <a:ext cx="5040216" cy="369332"/>
          </a:xfrm>
          <a:prstGeom prst="rect">
            <a:avLst/>
          </a:prstGeom>
          <a:noFill/>
        </p:spPr>
        <p:txBody>
          <a:bodyPr wrap="square">
            <a:spAutoFit/>
          </a:bodyPr>
          <a:lstStyle/>
          <a:p>
            <a:r>
              <a:rPr lang="en-GB" dirty="0"/>
              <a:t>6</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5"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47" name="CustomShape 2"/>
          <p:cNvSpPr/>
          <p:nvPr/>
        </p:nvSpPr>
        <p:spPr>
          <a:xfrm>
            <a:off x="2592000" y="1440000"/>
            <a:ext cx="6113880" cy="252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400" spc="-1" dirty="0">
                <a:solidFill>
                  <a:srgbClr val="000000"/>
                </a:solidFill>
                <a:uFill>
                  <a:solidFill>
                    <a:srgbClr val="FFFFFF"/>
                  </a:solidFill>
                </a:uFill>
                <a:latin typeface="Arial"/>
                <a:ea typeface="DejaVu Sans"/>
              </a:rPr>
              <a:t>LOGIC DIFFERS FROM RHETORIC BUT WE NEED </a:t>
            </a:r>
            <a:r>
              <a:rPr lang="en-GB" sz="2400" b="0" strike="noStrike" spc="-1" dirty="0">
                <a:solidFill>
                  <a:srgbClr val="000000"/>
                </a:solidFill>
                <a:uFill>
                  <a:solidFill>
                    <a:srgbClr val="FFFFFF"/>
                  </a:solidFill>
                </a:uFill>
                <a:latin typeface="Arial"/>
                <a:ea typeface="DejaVu Sans"/>
              </a:rPr>
              <a:t>A MORE PRECISE DEFINITION OF WHAT IS AN ARGUMENT: </a:t>
            </a: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arguments provide reasons for thinking a claim is true.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A claim does not constitute an argument. </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An argument needs more than one claim to be an argument</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45214C24-24B4-4C9A-9A26-4AF09C4140D2}"/>
              </a:ext>
            </a:extLst>
          </p:cNvPr>
          <p:cNvSpPr txBox="1"/>
          <p:nvPr/>
        </p:nvSpPr>
        <p:spPr>
          <a:xfrm>
            <a:off x="8964976" y="6889023"/>
            <a:ext cx="5040216" cy="369332"/>
          </a:xfrm>
          <a:prstGeom prst="rect">
            <a:avLst/>
          </a:prstGeom>
          <a:noFill/>
        </p:spPr>
        <p:txBody>
          <a:bodyPr wrap="square">
            <a:spAutoFit/>
          </a:bodyPr>
          <a:lstStyle/>
          <a:p>
            <a:r>
              <a:rPr lang="en-GB" dirty="0"/>
              <a:t>7</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8" name="CustomShape 1"/>
          <p:cNvSpPr/>
          <p:nvPr/>
        </p:nvSpPr>
        <p:spPr>
          <a:xfrm>
            <a:off x="502920" y="1260360"/>
            <a:ext cx="9068040" cy="4381920"/>
          </a:xfrm>
          <a:prstGeom prst="rect">
            <a:avLst/>
          </a:prstGeom>
          <a:noFill/>
          <a:ln>
            <a:noFill/>
          </a:ln>
        </p:spPr>
        <p:style>
          <a:lnRef idx="0">
            <a:scrgbClr r="0" g="0" b="0"/>
          </a:lnRef>
          <a:fillRef idx="0">
            <a:scrgbClr r="0" g="0" b="0"/>
          </a:fillRef>
          <a:effectRef idx="0">
            <a:scrgbClr r="0" g="0" b="0"/>
          </a:effectRef>
          <a:fontRef idx="minor"/>
        </p:style>
        <p:txBody>
          <a:bodyPr lIns="0" tIns="35640" rIns="0" bIns="0" anchor="ctr"/>
          <a:lstStyle/>
          <a:p>
            <a:pPr algn="ctr">
              <a:lnSpc>
                <a:spcPct val="93000"/>
              </a:lnSpc>
            </a:pPr>
            <a:endParaRPr lang="en-GB" sz="1800" b="0" strike="noStrike" spc="-1">
              <a:solidFill>
                <a:srgbClr val="000000"/>
              </a:solidFill>
              <a:uFill>
                <a:solidFill>
                  <a:srgbClr val="FFFFFF"/>
                </a:solidFill>
              </a:uFill>
              <a:latin typeface="Arial"/>
            </a:endParaRPr>
          </a:p>
          <a:p>
            <a:pPr algn="ctr">
              <a:lnSpc>
                <a:spcPct val="93000"/>
              </a:lnSpc>
            </a:pPr>
            <a:endParaRPr lang="en-GB" sz="1800" b="0" strike="noStrike" spc="-1">
              <a:solidFill>
                <a:srgbClr val="000000"/>
              </a:solidFill>
              <a:uFill>
                <a:solidFill>
                  <a:srgbClr val="FFFFFF"/>
                </a:solidFill>
              </a:uFill>
              <a:latin typeface="Arial"/>
            </a:endParaRPr>
          </a:p>
        </p:txBody>
      </p:sp>
      <p:sp>
        <p:nvSpPr>
          <p:cNvPr id="150" name="CustomShape 2"/>
          <p:cNvSpPr/>
          <p:nvPr/>
        </p:nvSpPr>
        <p:spPr>
          <a:xfrm>
            <a:off x="1870598" y="436601"/>
            <a:ext cx="8014037" cy="235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800" b="0" strike="noStrike" spc="-1" dirty="0">
                <a:solidFill>
                  <a:srgbClr val="000000"/>
                </a:solidFill>
                <a:uFill>
                  <a:solidFill>
                    <a:srgbClr val="FFFFFF"/>
                  </a:solidFill>
                </a:uFill>
                <a:latin typeface="Arial"/>
                <a:ea typeface="DejaVu Sans"/>
              </a:rPr>
              <a:t>Difference argument/claims?</a:t>
            </a: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Consider (CLAIMS):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1.It’s going to rain later.</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2800" b="0" strike="noStrike" spc="-1" dirty="0">
                <a:solidFill>
                  <a:srgbClr val="000000"/>
                </a:solidFill>
                <a:uFill>
                  <a:solidFill>
                    <a:srgbClr val="FFFFFF"/>
                  </a:solidFill>
                </a:uFill>
                <a:latin typeface="Arial"/>
                <a:ea typeface="DejaVu Sans"/>
              </a:rPr>
              <a:t>2.Philosophers are odd, unworldly people.</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
        <p:nvSpPr>
          <p:cNvPr id="5" name="TextBox 4">
            <a:extLst>
              <a:ext uri="{FF2B5EF4-FFF2-40B4-BE49-F238E27FC236}">
                <a16:creationId xmlns:a16="http://schemas.microsoft.com/office/drawing/2014/main" id="{F2B296F1-C57D-4DBE-9A7E-3D550F6C3D19}"/>
              </a:ext>
            </a:extLst>
          </p:cNvPr>
          <p:cNvSpPr txBox="1"/>
          <p:nvPr/>
        </p:nvSpPr>
        <p:spPr>
          <a:xfrm>
            <a:off x="3095739" y="3085959"/>
            <a:ext cx="6788896" cy="3662541"/>
          </a:xfrm>
          <a:prstGeom prst="rect">
            <a:avLst/>
          </a:prstGeom>
          <a:noFill/>
        </p:spPr>
        <p:txBody>
          <a:bodyPr wrap="square">
            <a:spAutoFit/>
          </a:bodyPr>
          <a:lstStyle/>
          <a:p>
            <a:pPr>
              <a:lnSpc>
                <a:spcPct val="100000"/>
              </a:lnSpc>
            </a:pPr>
            <a:r>
              <a:rPr lang="en-GB" sz="2400" b="0" strike="noStrike" spc="-1" dirty="0">
                <a:solidFill>
                  <a:srgbClr val="000000"/>
                </a:solidFill>
                <a:uFill>
                  <a:solidFill>
                    <a:srgbClr val="FFFFFF"/>
                  </a:solidFill>
                </a:uFill>
                <a:latin typeface="Arial"/>
                <a:ea typeface="DejaVu Sans"/>
              </a:rPr>
              <a:t>Compare those with: (ARGUMENTS)</a:t>
            </a:r>
          </a:p>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1a. It’s going to rain later, I know because I heard the weather forecast on the radio and it’s usually reliable.</a:t>
            </a:r>
            <a:endParaRPr lang="en-GB" sz="2000" b="0" strike="noStrike" spc="-1" dirty="0">
              <a:solidFill>
                <a:srgbClr val="000000"/>
              </a:solidFill>
              <a:uFill>
                <a:solidFill>
                  <a:srgbClr val="FFFFFF"/>
                </a:solidFill>
              </a:uFill>
              <a:latin typeface="Arial"/>
            </a:endParaRPr>
          </a:p>
          <a:p>
            <a:pPr>
              <a:lnSpc>
                <a:spcPct val="100000"/>
              </a:lnSpc>
            </a:pPr>
            <a:endParaRPr lang="en-GB" sz="20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2a. I’ve met a few philosophers in my time and they’ve always been strange people, heads in the clouds, not really in touch with the real world. Philosophers are odd, unworldly people.</a:t>
            </a:r>
            <a:endParaRPr lang="en-GB" sz="20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4693C609-05CB-4A4A-A39E-E23E9567F01D}"/>
              </a:ext>
            </a:extLst>
          </p:cNvPr>
          <p:cNvSpPr txBox="1"/>
          <p:nvPr/>
        </p:nvSpPr>
        <p:spPr>
          <a:xfrm>
            <a:off x="8964976" y="6889023"/>
            <a:ext cx="5040216" cy="369332"/>
          </a:xfrm>
          <a:prstGeom prst="rect">
            <a:avLst/>
          </a:prstGeom>
          <a:noFill/>
        </p:spPr>
        <p:txBody>
          <a:bodyPr wrap="square">
            <a:spAutoFit/>
          </a:bodyPr>
          <a:lstStyle/>
          <a:p>
            <a:r>
              <a:rPr lang="en-GB" dirty="0"/>
              <a:t>8</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53" name="CustomShape 2"/>
          <p:cNvSpPr/>
          <p:nvPr/>
        </p:nvSpPr>
        <p:spPr>
          <a:xfrm>
            <a:off x="3468434" y="2104222"/>
            <a:ext cx="5268132" cy="386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GB" sz="2400" b="1" strike="noStrike" spc="-1" dirty="0">
              <a:solidFill>
                <a:srgbClr val="000000"/>
              </a:solidFill>
              <a:uFill>
                <a:solidFill>
                  <a:srgbClr val="FFFFFF"/>
                </a:solidFill>
              </a:uFill>
              <a:latin typeface="Arial"/>
              <a:ea typeface="DejaVu Sans"/>
            </a:endParaRPr>
          </a:p>
          <a:p>
            <a:pPr>
              <a:lnSpc>
                <a:spcPct val="100000"/>
              </a:lnSpc>
            </a:pPr>
            <a:endParaRPr lang="en-GB" sz="2400" b="1" spc="-1" dirty="0">
              <a:solidFill>
                <a:srgbClr val="000000"/>
              </a:solidFill>
              <a:uFill>
                <a:solidFill>
                  <a:srgbClr val="FFFFFF"/>
                </a:solidFill>
              </a:uFill>
              <a:latin typeface="Arial"/>
              <a:ea typeface="DejaVu Sans"/>
            </a:endParaRPr>
          </a:p>
          <a:p>
            <a:pPr>
              <a:lnSpc>
                <a:spcPct val="100000"/>
              </a:lnSpc>
            </a:pPr>
            <a:r>
              <a:rPr lang="en-GB" sz="2400" b="1" strike="noStrike" spc="-1" dirty="0">
                <a:solidFill>
                  <a:srgbClr val="000000"/>
                </a:solidFill>
                <a:uFill>
                  <a:solidFill>
                    <a:srgbClr val="FFFFFF"/>
                  </a:solidFill>
                </a:uFill>
                <a:latin typeface="Arial"/>
                <a:ea typeface="DejaVu Sans"/>
              </a:rPr>
              <a:t>Argument = gives some support for the claim!</a:t>
            </a:r>
            <a:endParaRPr lang="en-GB" sz="1800" b="0" strike="noStrike" spc="-1" dirty="0">
              <a:solidFill>
                <a:srgbClr val="000000"/>
              </a:solidFill>
              <a:uFill>
                <a:solidFill>
                  <a:srgbClr val="FFFFFF"/>
                </a:solidFill>
              </a:uFill>
              <a:latin typeface="Arial"/>
            </a:endParaRPr>
          </a:p>
          <a:p>
            <a:pPr>
              <a:lnSpc>
                <a:spcPct val="100000"/>
              </a:lnSpc>
            </a:pPr>
            <a:r>
              <a:rPr lang="en-GB" sz="2400" b="0" strike="noStrike" spc="-1" dirty="0">
                <a:solidFill>
                  <a:srgbClr val="000000"/>
                </a:solidFill>
                <a:uFill>
                  <a:solidFill>
                    <a:srgbClr val="FFFFFF"/>
                  </a:solidFill>
                </a:uFill>
                <a:latin typeface="Arial"/>
                <a:ea typeface="DejaVu Sans"/>
              </a:rPr>
              <a:t>It is not simply a statement regarding a certain fact</a:t>
            </a:r>
            <a:endParaRPr lang="en-GB" sz="1800" b="0" strike="noStrike" spc="-1" dirty="0">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673000DE-FE1E-4EBC-BCC5-36B610333B56}"/>
              </a:ext>
            </a:extLst>
          </p:cNvPr>
          <p:cNvSpPr txBox="1"/>
          <p:nvPr/>
        </p:nvSpPr>
        <p:spPr>
          <a:xfrm>
            <a:off x="8964976" y="6889023"/>
            <a:ext cx="5040216" cy="369332"/>
          </a:xfrm>
          <a:prstGeom prst="rect">
            <a:avLst/>
          </a:prstGeom>
          <a:noFill/>
        </p:spPr>
        <p:txBody>
          <a:bodyPr wrap="square">
            <a:spAutoFit/>
          </a:bodyPr>
          <a:lstStyle/>
          <a:p>
            <a:r>
              <a:rPr lang="en-GB" dirty="0"/>
              <a:t>9</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740</TotalTime>
  <Words>1643</Words>
  <Application>Microsoft Office PowerPoint</Application>
  <PresentationFormat>Произвольный</PresentationFormat>
  <Paragraphs>259</Paragraphs>
  <Slides>44</Slides>
  <Notes>36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44</vt:i4>
      </vt:variant>
    </vt:vector>
  </HeadingPairs>
  <TitlesOfParts>
    <vt:vector size="51" baseType="lpstr">
      <vt:lpstr>Arial</vt:lpstr>
      <vt:lpstr>Lato</vt:lpstr>
      <vt:lpstr>Symbol</vt:lpstr>
      <vt:lpstr>Times New Roman</vt:lpstr>
      <vt:lpstr>Wingdings</vt:lpstr>
      <vt:lpstr>Office Theme</vt:lpstr>
      <vt:lpstr>Office Theme</vt:lpstr>
      <vt:lpstr>Презентация PowerPoint</vt:lpstr>
      <vt:lpstr>1. Intro</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WHAT WE LEARNED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Mirko Farina</dc:creator>
  <dc:description/>
  <cp:lastModifiedBy>Prova Prova</cp:lastModifiedBy>
  <cp:revision>54</cp:revision>
  <cp:lastPrinted>2019-08-22T05:42:46Z</cp:lastPrinted>
  <dcterms:created xsi:type="dcterms:W3CDTF">2019-07-26T09:43:31Z</dcterms:created>
  <dcterms:modified xsi:type="dcterms:W3CDTF">2020-08-31T12:31:23Z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49</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64</vt:i4>
  </property>
</Properties>
</file>